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298" r:id="rId4"/>
    <p:sldId id="299" r:id="rId5"/>
    <p:sldId id="258" r:id="rId6"/>
    <p:sldId id="305" r:id="rId7"/>
    <p:sldId id="300" r:id="rId8"/>
    <p:sldId id="264" r:id="rId9"/>
    <p:sldId id="272" r:id="rId10"/>
    <p:sldId id="273" r:id="rId11"/>
    <p:sldId id="274" r:id="rId12"/>
    <p:sldId id="306" r:id="rId13"/>
    <p:sldId id="307" r:id="rId14"/>
    <p:sldId id="309" r:id="rId15"/>
    <p:sldId id="310" r:id="rId16"/>
    <p:sldId id="275" r:id="rId17"/>
    <p:sldId id="311" r:id="rId18"/>
    <p:sldId id="276" r:id="rId19"/>
    <p:sldId id="312" r:id="rId20"/>
    <p:sldId id="313" r:id="rId21"/>
    <p:sldId id="314" r:id="rId22"/>
    <p:sldId id="265" r:id="rId23"/>
    <p:sldId id="277" r:id="rId24"/>
    <p:sldId id="315" r:id="rId25"/>
    <p:sldId id="316" r:id="rId26"/>
    <p:sldId id="278" r:id="rId27"/>
    <p:sldId id="317" r:id="rId28"/>
    <p:sldId id="279" r:id="rId29"/>
    <p:sldId id="318" r:id="rId30"/>
    <p:sldId id="280" r:id="rId31"/>
    <p:sldId id="320" r:id="rId32"/>
    <p:sldId id="321" r:id="rId33"/>
    <p:sldId id="322" r:id="rId34"/>
    <p:sldId id="323" r:id="rId35"/>
    <p:sldId id="266" r:id="rId36"/>
    <p:sldId id="281" r:id="rId37"/>
    <p:sldId id="267" r:id="rId38"/>
    <p:sldId id="268" r:id="rId39"/>
    <p:sldId id="263" r:id="rId40"/>
    <p:sldId id="282" r:id="rId41"/>
    <p:sldId id="270" r:id="rId42"/>
    <p:sldId id="283" r:id="rId43"/>
    <p:sldId id="284" r:id="rId44"/>
    <p:sldId id="285" r:id="rId45"/>
    <p:sldId id="286" r:id="rId46"/>
    <p:sldId id="287" r:id="rId47"/>
    <p:sldId id="289" r:id="rId48"/>
    <p:sldId id="288" r:id="rId49"/>
    <p:sldId id="292" r:id="rId50"/>
    <p:sldId id="301" r:id="rId51"/>
    <p:sldId id="302" r:id="rId52"/>
    <p:sldId id="303" r:id="rId53"/>
    <p:sldId id="304" r:id="rId54"/>
    <p:sldId id="294" r:id="rId55"/>
    <p:sldId id="295" r:id="rId56"/>
    <p:sldId id="296" r:id="rId57"/>
    <p:sldId id="324" r:id="rId58"/>
    <p:sldId id="325" r:id="rId59"/>
    <p:sldId id="326" r:id="rId60"/>
    <p:sldId id="327" r:id="rId61"/>
    <p:sldId id="328" r:id="rId62"/>
    <p:sldId id="329" r:id="rId63"/>
    <p:sldId id="330" r:id="rId64"/>
    <p:sldId id="331" r:id="rId65"/>
    <p:sldId id="291"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p:cViewPr>
        <p:scale>
          <a:sx n="100" d="100"/>
          <a:sy n="100" d="100"/>
        </p:scale>
        <p:origin x="-224" y="3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A687BA-D661-40B2-BA14-F948F7905A38}" type="datetimeFigureOut">
              <a:rPr lang="it-IT" smtClean="0"/>
              <a:t>05/02/16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D23163-A63E-4CE9-B8CC-DD8787777801}" type="slidenum">
              <a:rPr lang="it-IT" smtClean="0"/>
              <a:t>‹n.›</a:t>
            </a:fld>
            <a:endParaRPr lang="it-IT"/>
          </a:p>
        </p:txBody>
      </p:sp>
    </p:spTree>
    <p:extLst>
      <p:ext uri="{BB962C8B-B14F-4D97-AF65-F5344CB8AC3E}">
        <p14:creationId xmlns:p14="http://schemas.microsoft.com/office/powerpoint/2010/main" val="243695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1"/>
      </p:bgRef>
    </p:bg>
    <p:spTree>
      <p:nvGrpSpPr>
        <p:cNvPr id="1" name=""/>
        <p:cNvGrpSpPr/>
        <p:nvPr/>
      </p:nvGrpSpPr>
      <p:grpSpPr>
        <a:xfrm>
          <a:off x="0" y="0"/>
          <a:ext cx="0" cy="0"/>
          <a:chOff x="0" y="0"/>
          <a:chExt cx="0" cy="0"/>
        </a:xfrm>
      </p:grpSpPr>
      <p:sp>
        <p:nvSpPr>
          <p:cNvPr id="12" name="Rettangolo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ttangolo arrotondato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ottotitolo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p:txBody>
          <a:bodyPr/>
          <a:lstStyle/>
          <a:p>
            <a:fld id="{4ED0FB4C-D8F0-4E8F-B527-25365A2AFEEE}" type="datetimeFigureOut">
              <a:rPr lang="it-IT" smtClean="0"/>
              <a:t>05/02/16</a:t>
            </a:fld>
            <a:endParaRPr lang="it-IT"/>
          </a:p>
        </p:txBody>
      </p:sp>
      <p:sp>
        <p:nvSpPr>
          <p:cNvPr id="17" name="Segnaposto piè di pagina 16"/>
          <p:cNvSpPr>
            <a:spLocks noGrp="1"/>
          </p:cNvSpPr>
          <p:nvPr>
            <p:ph type="ftr" sz="quarter" idx="11"/>
          </p:nvPr>
        </p:nvSpPr>
        <p:spPr/>
        <p:txBody>
          <a:bodyPr/>
          <a:lstStyle/>
          <a:p>
            <a:endParaRPr lang="it-IT"/>
          </a:p>
        </p:txBody>
      </p:sp>
      <p:sp>
        <p:nvSpPr>
          <p:cNvPr id="29" name="Segnaposto numero diapositiva 28"/>
          <p:cNvSpPr>
            <a:spLocks noGrp="1"/>
          </p:cNvSpPr>
          <p:nvPr>
            <p:ph type="sldNum" sz="quarter" idx="12"/>
          </p:nvPr>
        </p:nvSpPr>
        <p:spPr/>
        <p:txBody>
          <a:bodyPr lIns="0" tIns="0" rIns="0" bIns="0">
            <a:noAutofit/>
          </a:bodyPr>
          <a:lstStyle>
            <a:lvl1pPr>
              <a:defRPr sz="1400">
                <a:solidFill>
                  <a:srgbClr val="FFFFFF"/>
                </a:solidFill>
              </a:defRPr>
            </a:lvl1pPr>
          </a:lstStyle>
          <a:p>
            <a:fld id="{9DDB5DB7-3A17-4EF0-80B9-3C1C28E7D1CB}" type="slidenum">
              <a:rPr lang="it-IT" smtClean="0"/>
              <a:t>‹n.›</a:t>
            </a:fld>
            <a:endParaRPr lang="it-IT"/>
          </a:p>
        </p:txBody>
      </p:sp>
      <p:sp>
        <p:nvSpPr>
          <p:cNvPr id="7" name="Rettangolo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olo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ED0FB4C-D8F0-4E8F-B527-25365A2AFEEE}" type="datetimeFigureOut">
              <a:rPr lang="it-IT" smtClean="0"/>
              <a:t>05/02/16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DB5DB7-3A17-4EF0-80B9-3C1C28E7D1CB}"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1168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914400" y="274640"/>
            <a:ext cx="55626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ED0FB4C-D8F0-4E8F-B527-25365A2AFEEE}" type="datetimeFigureOut">
              <a:rPr lang="it-IT" smtClean="0"/>
              <a:t>05/02/16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DB5DB7-3A17-4EF0-80B9-3C1C28E7D1CB}"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4" name="Segnaposto data 3"/>
          <p:cNvSpPr>
            <a:spLocks noGrp="1"/>
          </p:cNvSpPr>
          <p:nvPr>
            <p:ph type="dt" sz="half" idx="10"/>
          </p:nvPr>
        </p:nvSpPr>
        <p:spPr/>
        <p:txBody>
          <a:bodyPr/>
          <a:lstStyle/>
          <a:p>
            <a:fld id="{4ED0FB4C-D8F0-4E8F-B527-25365A2AFEEE}" type="datetimeFigureOut">
              <a:rPr lang="it-IT" smtClean="0"/>
              <a:t>05/02/16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DB5DB7-3A17-4EF0-80B9-3C1C28E7D1CB}" type="slidenum">
              <a:rPr lang="it-IT" smtClean="0"/>
              <a:t>‹n.›</a:t>
            </a:fld>
            <a:endParaRPr lang="it-IT"/>
          </a:p>
        </p:txBody>
      </p:sp>
      <p:sp>
        <p:nvSpPr>
          <p:cNvPr id="8" name="Segnaposto contenuto 7"/>
          <p:cNvSpPr>
            <a:spLocks noGrp="1"/>
          </p:cNvSpPr>
          <p:nvPr>
            <p:ph sz="quarter" idx="1"/>
          </p:nvPr>
        </p:nvSpPr>
        <p:spPr>
          <a:xfrm>
            <a:off x="914400" y="1447800"/>
            <a:ext cx="7772400" cy="4572000"/>
          </a:xfrm>
        </p:spPr>
        <p:txBody>
          <a:bodyPr vert="horz"/>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1"/>
      </p:bgRef>
    </p:bg>
    <p:spTree>
      <p:nvGrpSpPr>
        <p:cNvPr id="1" name=""/>
        <p:cNvGrpSpPr/>
        <p:nvPr/>
      </p:nvGrpSpPr>
      <p:grpSpPr>
        <a:xfrm>
          <a:off x="0" y="0"/>
          <a:ext cx="0" cy="0"/>
          <a:chOff x="0" y="0"/>
          <a:chExt cx="0" cy="0"/>
        </a:xfrm>
      </p:grpSpPr>
      <p:sp>
        <p:nvSpPr>
          <p:cNvPr id="11" name="Rettangolo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ttangolo arrotondato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722313" y="952500"/>
            <a:ext cx="7772400" cy="1362075"/>
          </a:xfrm>
        </p:spPr>
        <p:txBody>
          <a:bodyPr anchor="b" anchorCtr="0"/>
          <a:lstStyle>
            <a:lvl1pPr algn="l">
              <a:buNone/>
              <a:defRPr sz="4000" b="0" cap="none"/>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4ED0FB4C-D8F0-4E8F-B527-25365A2AFEEE}" type="datetimeFigureOut">
              <a:rPr lang="it-IT" smtClean="0"/>
              <a:t>05/02/16</a:t>
            </a:fld>
            <a:endParaRPr lang="it-IT"/>
          </a:p>
        </p:txBody>
      </p:sp>
      <p:sp>
        <p:nvSpPr>
          <p:cNvPr id="5" name="Segnaposto piè di pagina 4"/>
          <p:cNvSpPr>
            <a:spLocks noGrp="1"/>
          </p:cNvSpPr>
          <p:nvPr>
            <p:ph type="ftr" sz="quarter" idx="11"/>
          </p:nvPr>
        </p:nvSpPr>
        <p:spPr>
          <a:xfrm>
            <a:off x="800100" y="6172200"/>
            <a:ext cx="4000500" cy="457200"/>
          </a:xfrm>
        </p:spPr>
        <p:txBody>
          <a:bodyPr/>
          <a:lstStyle/>
          <a:p>
            <a:endParaRPr lang="it-IT"/>
          </a:p>
        </p:txBody>
      </p:sp>
      <p:sp>
        <p:nvSpPr>
          <p:cNvPr id="7" name="Rettangolo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tangolo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146304" y="6208776"/>
            <a:ext cx="457200" cy="457200"/>
          </a:xfrm>
        </p:spPr>
        <p:txBody>
          <a:bodyPr/>
          <a:lstStyle/>
          <a:p>
            <a:fld id="{9DDB5DB7-3A17-4EF0-80B9-3C1C28E7D1CB}" type="slidenum">
              <a:rPr lang="it-IT" smtClean="0"/>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4ED0FB4C-D8F0-4E8F-B527-25365A2AFEEE}" type="datetimeFigureOut">
              <a:rPr lang="it-IT" smtClean="0"/>
              <a:t>05/02/16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DB5DB7-3A17-4EF0-80B9-3C1C28E7D1CB}" type="slidenum">
              <a:rPr lang="it-IT" smtClean="0"/>
              <a:t>‹n.›</a:t>
            </a:fld>
            <a:endParaRPr lang="it-IT"/>
          </a:p>
        </p:txBody>
      </p:sp>
      <p:sp>
        <p:nvSpPr>
          <p:cNvPr id="9" name="Segnaposto contenuto 8"/>
          <p:cNvSpPr>
            <a:spLocks noGrp="1"/>
          </p:cNvSpPr>
          <p:nvPr>
            <p:ph sz="quarter" idx="1"/>
          </p:nvPr>
        </p:nvSpPr>
        <p:spPr>
          <a:xfrm>
            <a:off x="914400" y="1447800"/>
            <a:ext cx="3749040" cy="4572000"/>
          </a:xfrm>
        </p:spPr>
        <p:txBody>
          <a:bodyPr vert="horz"/>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933950" y="1447800"/>
            <a:ext cx="3749040" cy="4572000"/>
          </a:xfrm>
        </p:spPr>
        <p:txBody>
          <a:bodyPr vert="horz"/>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914400" y="273050"/>
            <a:ext cx="7772400" cy="1143000"/>
          </a:xfrm>
        </p:spPr>
        <p:txBody>
          <a:bodyPr anchor="b" anchorCtr="0"/>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7" name="Segnaposto data 6"/>
          <p:cNvSpPr>
            <a:spLocks noGrp="1"/>
          </p:cNvSpPr>
          <p:nvPr>
            <p:ph type="dt" sz="half" idx="10"/>
          </p:nvPr>
        </p:nvSpPr>
        <p:spPr/>
        <p:txBody>
          <a:bodyPr/>
          <a:lstStyle/>
          <a:p>
            <a:fld id="{4ED0FB4C-D8F0-4E8F-B527-25365A2AFEEE}" type="datetimeFigureOut">
              <a:rPr lang="it-IT" smtClean="0"/>
              <a:t>05/02/16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DDB5DB7-3A17-4EF0-80B9-3C1C28E7D1CB}" type="slidenum">
              <a:rPr lang="it-IT" smtClean="0"/>
              <a:t>‹n.›</a:t>
            </a:fld>
            <a:endParaRPr lang="it-IT"/>
          </a:p>
        </p:txBody>
      </p:sp>
      <p:sp>
        <p:nvSpPr>
          <p:cNvPr id="11" name="Segnaposto contenuto 10"/>
          <p:cNvSpPr>
            <a:spLocks noGrp="1"/>
          </p:cNvSpPr>
          <p:nvPr>
            <p:ph sz="half" idx="2"/>
          </p:nvPr>
        </p:nvSpPr>
        <p:spPr>
          <a:xfrm>
            <a:off x="914400" y="2247900"/>
            <a:ext cx="3733800" cy="3886200"/>
          </a:xfrm>
        </p:spPr>
        <p:txBody>
          <a:bodyPr vert="horz"/>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4"/>
          </p:nvPr>
        </p:nvSpPr>
        <p:spPr>
          <a:xfrm>
            <a:off x="4953000" y="2247900"/>
            <a:ext cx="3733800" cy="3886200"/>
          </a:xfrm>
        </p:spPr>
        <p:txBody>
          <a:bodyPr vert="horz"/>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4ED0FB4C-D8F0-4E8F-B527-25365A2AFEEE}" type="datetimeFigureOut">
              <a:rPr lang="it-IT" smtClean="0"/>
              <a:t>05/02/16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DDB5DB7-3A17-4EF0-80B9-3C1C28E7D1CB}"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D0FB4C-D8F0-4E8F-B527-25365A2AFEEE}" type="datetimeFigureOut">
              <a:rPr lang="it-IT" smtClean="0"/>
              <a:t>05/02/16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DDB5DB7-3A17-4EF0-80B9-3C1C28E7D1CB}"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ttangolo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ttangolo arrotondato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914400" y="273050"/>
            <a:ext cx="7772400" cy="1143000"/>
          </a:xfrm>
        </p:spPr>
        <p:txBody>
          <a:bodyPr anchor="b" anchorCtr="0"/>
          <a:lstStyle>
            <a:lvl1pPr algn="l">
              <a:buNone/>
              <a:defRPr sz="4000" b="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4ED0FB4C-D8F0-4E8F-B527-25365A2AFEEE}" type="datetimeFigureOut">
              <a:rPr lang="it-IT" smtClean="0"/>
              <a:t>05/02/16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DB5DB7-3A17-4EF0-80B9-3C1C28E7D1CB}" type="slidenum">
              <a:rPr lang="it-IT" smtClean="0"/>
              <a:t>‹n.›</a:t>
            </a:fld>
            <a:endParaRPr lang="it-IT"/>
          </a:p>
        </p:txBody>
      </p:sp>
      <p:sp>
        <p:nvSpPr>
          <p:cNvPr id="11" name="Segnaposto contenuto 10"/>
          <p:cNvSpPr>
            <a:spLocks noGrp="1"/>
          </p:cNvSpPr>
          <p:nvPr>
            <p:ph sz="quarter" idx="1"/>
          </p:nvPr>
        </p:nvSpPr>
        <p:spPr>
          <a:xfrm>
            <a:off x="2971800" y="1600200"/>
            <a:ext cx="5715000" cy="4495800"/>
          </a:xfrm>
        </p:spPr>
        <p:txBody>
          <a:bodyPr vert="horz"/>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4ED0FB4C-D8F0-4E8F-B527-25365A2AFEEE}" type="datetimeFigureOut">
              <a:rPr lang="it-IT" smtClean="0"/>
              <a:t>05/02/16</a:t>
            </a:fld>
            <a:endParaRPr lang="it-IT"/>
          </a:p>
        </p:txBody>
      </p:sp>
      <p:sp>
        <p:nvSpPr>
          <p:cNvPr id="6" name="Segnaposto piè di pagina 5"/>
          <p:cNvSpPr>
            <a:spLocks noGrp="1"/>
          </p:cNvSpPr>
          <p:nvPr>
            <p:ph type="ftr" sz="quarter" idx="11"/>
          </p:nvPr>
        </p:nvSpPr>
        <p:spPr>
          <a:xfrm>
            <a:off x="914400" y="6172200"/>
            <a:ext cx="3886200" cy="457200"/>
          </a:xfrm>
        </p:spPr>
        <p:txBody>
          <a:bodyPr/>
          <a:lstStyle/>
          <a:p>
            <a:endParaRPr lang="it-IT"/>
          </a:p>
        </p:txBody>
      </p:sp>
      <p:sp>
        <p:nvSpPr>
          <p:cNvPr id="7" name="Segnaposto numero diapositiva 6"/>
          <p:cNvSpPr>
            <a:spLocks noGrp="1"/>
          </p:cNvSpPr>
          <p:nvPr>
            <p:ph type="sldNum" sz="quarter" idx="12"/>
          </p:nvPr>
        </p:nvSpPr>
        <p:spPr>
          <a:xfrm>
            <a:off x="146304" y="6208776"/>
            <a:ext cx="457200" cy="457200"/>
          </a:xfrm>
        </p:spPr>
        <p:txBody>
          <a:bodyPr/>
          <a:lstStyle/>
          <a:p>
            <a:fld id="{9DDB5DB7-3A17-4EF0-80B9-3C1C28E7D1CB}" type="slidenum">
              <a:rPr lang="it-IT" smtClean="0"/>
              <a:t>‹n.›</a:t>
            </a:fld>
            <a:endParaRPr lang="it-IT"/>
          </a:p>
        </p:txBody>
      </p:sp>
      <p:sp>
        <p:nvSpPr>
          <p:cNvPr id="11" name="Rettangolo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angolo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Segnaposto immagin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it-IT" smtClean="0"/>
              <a:t>Fare clic sull'icona per inserire un'immagine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ttangolo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ttangolo arrotondato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Segnaposto titolo 21"/>
          <p:cNvSpPr>
            <a:spLocks noGrp="1"/>
          </p:cNvSpPr>
          <p:nvPr>
            <p:ph type="title"/>
          </p:nvPr>
        </p:nvSpPr>
        <p:spPr>
          <a:xfrm>
            <a:off x="914400" y="274638"/>
            <a:ext cx="7772400" cy="1143000"/>
          </a:xfrm>
          <a:prstGeom prst="rect">
            <a:avLst/>
          </a:prstGeom>
        </p:spPr>
        <p:txBody>
          <a:bodyPr bIns="91440" anchor="b" anchorCtr="0">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4ED0FB4C-D8F0-4E8F-B527-25365A2AFEEE}" type="datetimeFigureOut">
              <a:rPr lang="it-IT" smtClean="0"/>
              <a:t>05/02/16</a:t>
            </a:fld>
            <a:endParaRPr lang="it-IT"/>
          </a:p>
        </p:txBody>
      </p:sp>
      <p:sp>
        <p:nvSpPr>
          <p:cNvPr id="3" name="Segnaposto piè di pagina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it-IT"/>
          </a:p>
        </p:txBody>
      </p:sp>
      <p:sp>
        <p:nvSpPr>
          <p:cNvPr id="23" name="Segnaposto numero diapositiva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DDB5DB7-3A17-4EF0-80B9-3C1C28E7D1CB}"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euerstein.sea.unife.it/login/index.php"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hyperlink" Target="mailto:info@ctscremona.it" TargetMode="External"/><Relationship Id="rId4" Type="http://schemas.openxmlformats.org/officeDocument/2006/relationships/hyperlink" Target="http://www.fattoreinclusione.it/" TargetMode="External"/><Relationship Id="rId5" Type="http://schemas.openxmlformats.org/officeDocument/2006/relationships/hyperlink" Target="mailto:eleonora@ctscremona.it" TargetMode="External"/><Relationship Id="rId1" Type="http://schemas.openxmlformats.org/officeDocument/2006/relationships/slideLayout" Target="../slideLayouts/slideLayout2.xml"/><Relationship Id="rId2" Type="http://schemas.openxmlformats.org/officeDocument/2006/relationships/hyperlink" Target="http://www.ctscremona.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3100" b="1" dirty="0">
                <a:solidFill>
                  <a:schemeClr val="tx1"/>
                </a:solidFill>
              </a:rPr>
              <a:t>Il Programma di Arricchimento Strumentale </a:t>
            </a:r>
            <a:br>
              <a:rPr lang="it-IT" sz="3100" b="1" dirty="0">
                <a:solidFill>
                  <a:schemeClr val="tx1"/>
                </a:solidFill>
              </a:rPr>
            </a:br>
            <a:r>
              <a:rPr lang="it-IT" sz="3100" b="1" dirty="0" err="1">
                <a:solidFill>
                  <a:schemeClr val="tx1"/>
                </a:solidFill>
              </a:rPr>
              <a:t>Reuven</a:t>
            </a:r>
            <a:r>
              <a:rPr lang="it-IT" sz="3100" b="1" dirty="0">
                <a:solidFill>
                  <a:schemeClr val="tx1"/>
                </a:solidFill>
              </a:rPr>
              <a:t> </a:t>
            </a:r>
            <a:r>
              <a:rPr lang="it-IT" sz="3100" b="1" dirty="0" err="1" smtClean="0">
                <a:solidFill>
                  <a:schemeClr val="tx1"/>
                </a:solidFill>
              </a:rPr>
              <a:t>Feuerstein</a:t>
            </a:r>
            <a:endParaRPr lang="it-IT" dirty="0">
              <a:solidFill>
                <a:schemeClr val="tx1"/>
              </a:solidFill>
            </a:endParaRPr>
          </a:p>
        </p:txBody>
      </p:sp>
      <p:sp>
        <p:nvSpPr>
          <p:cNvPr id="3" name="Sottotitolo 2"/>
          <p:cNvSpPr>
            <a:spLocks noGrp="1"/>
          </p:cNvSpPr>
          <p:nvPr>
            <p:ph sz="quarter" idx="1"/>
          </p:nvPr>
        </p:nvSpPr>
        <p:spPr/>
        <p:txBody>
          <a:bodyPr>
            <a:normAutofit/>
          </a:bodyPr>
          <a:lstStyle/>
          <a:p>
            <a:endParaRPr lang="it-IT" b="1" dirty="0" smtClean="0">
              <a:solidFill>
                <a:schemeClr val="tx1"/>
              </a:solidFill>
            </a:endParaRPr>
          </a:p>
          <a:p>
            <a:endParaRPr lang="it-IT" dirty="0" smtClean="0">
              <a:solidFill>
                <a:schemeClr val="tx1"/>
              </a:solidFill>
            </a:endParaRPr>
          </a:p>
        </p:txBody>
      </p:sp>
      <p:sp>
        <p:nvSpPr>
          <p:cNvPr id="4" name="Sottotitolo 2"/>
          <p:cNvSpPr txBox="1">
            <a:spLocks/>
          </p:cNvSpPr>
          <p:nvPr/>
        </p:nvSpPr>
        <p:spPr>
          <a:xfrm>
            <a:off x="4929190" y="5429264"/>
            <a:ext cx="3786214" cy="1171572"/>
          </a:xfrm>
          <a:prstGeom prst="rect">
            <a:avLst/>
          </a:prstGeom>
        </p:spPr>
        <p:txBody>
          <a:bodyPr>
            <a:normAutofit fontScale="62500" lnSpcReduction="20000"/>
          </a:bodyPr>
          <a:lstStyle/>
          <a:p>
            <a:pPr marL="0" marR="0" lvl="0" indent="0" algn="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it-IT" sz="2600" b="1" i="0" u="none" strike="noStrike" kern="1200" cap="none" spc="0" normalizeH="0" baseline="0" noProof="0" dirty="0" smtClean="0">
                <a:ln>
                  <a:noFill/>
                </a:ln>
                <a:solidFill>
                  <a:schemeClr val="tx1"/>
                </a:solidFill>
                <a:effectLst/>
                <a:uLnTx/>
                <a:uFillTx/>
                <a:latin typeface="+mn-lt"/>
                <a:ea typeface="+mn-ea"/>
                <a:cs typeface="+mn-cs"/>
              </a:rPr>
              <a:t>Dr.ssa Eleonora Grossi</a:t>
            </a:r>
          </a:p>
          <a:p>
            <a:pPr marL="0" marR="0" lvl="0" indent="0" algn="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lang="it-IT" sz="2600" dirty="0" smtClean="0"/>
              <a:t>Neuroscienze e riabilitazione neuropsicologica</a:t>
            </a:r>
          </a:p>
          <a:p>
            <a:pPr marL="0" marR="0" lvl="0" indent="0" algn="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it-IT" sz="2600" b="0" i="0" u="none" strike="noStrike" kern="1200" cap="none" spc="0" normalizeH="0" baseline="0" noProof="0" dirty="0" smtClean="0">
                <a:ln>
                  <a:noFill/>
                </a:ln>
                <a:solidFill>
                  <a:schemeClr val="tx1"/>
                </a:solidFill>
                <a:effectLst/>
                <a:uLnTx/>
                <a:uFillTx/>
                <a:latin typeface="+mn-lt"/>
                <a:ea typeface="+mn-ea"/>
                <a:cs typeface="+mn-cs"/>
              </a:rPr>
              <a:t>Psicologia</a:t>
            </a:r>
            <a:r>
              <a:rPr kumimoji="0" lang="it-IT" sz="2600" b="0" i="0" u="none" strike="noStrike" kern="1200" cap="none" spc="0" normalizeH="0" noProof="0" dirty="0" smtClean="0">
                <a:ln>
                  <a:noFill/>
                </a:ln>
                <a:solidFill>
                  <a:schemeClr val="tx1"/>
                </a:solidFill>
                <a:effectLst/>
                <a:uLnTx/>
                <a:uFillTx/>
                <a:latin typeface="+mn-lt"/>
                <a:ea typeface="+mn-ea"/>
                <a:cs typeface="+mn-cs"/>
              </a:rPr>
              <a:t> dello sviluppo e dell’educazione</a:t>
            </a:r>
          </a:p>
          <a:p>
            <a:pPr marL="0" marR="0" lvl="0" indent="0" algn="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lang="it-IT" sz="2600" baseline="0" dirty="0" smtClean="0"/>
              <a:t>Mediatore Feuerstein</a:t>
            </a:r>
          </a:p>
          <a:p>
            <a:pPr marL="0" marR="0" lvl="0" indent="0" algn="r"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it-IT" sz="2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it-IT"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40152" y="2924944"/>
            <a:ext cx="2592287" cy="118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7" name="Picture 3" descr="C:\Users\Eleonora\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656903"/>
            <a:ext cx="2788316" cy="24363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400" dirty="0" smtClean="0">
                <a:solidFill>
                  <a:schemeClr val="tx1"/>
                </a:solidFill>
              </a:rPr>
              <a:t>3. MEDIAZIONE DEL SIGNIFICATO</a:t>
            </a:r>
          </a:p>
          <a:p>
            <a:r>
              <a:rPr lang="it-IT" sz="2400" dirty="0" smtClean="0">
                <a:solidFill>
                  <a:schemeClr val="tx1"/>
                </a:solidFill>
              </a:rPr>
              <a:t>accorda il comportamento verbale al non verbale</a:t>
            </a:r>
          </a:p>
          <a:p>
            <a:r>
              <a:rPr lang="it-IT" sz="2400" dirty="0" smtClean="0">
                <a:solidFill>
                  <a:schemeClr val="tx1"/>
                </a:solidFill>
              </a:rPr>
              <a:t>cura la prossemica</a:t>
            </a:r>
          </a:p>
          <a:p>
            <a:r>
              <a:rPr lang="it-IT" sz="2400" dirty="0" smtClean="0">
                <a:solidFill>
                  <a:schemeClr val="tx1"/>
                </a:solidFill>
              </a:rPr>
              <a:t>puntualizza il significato di concetti e ne approfondisce le rilevanze culturali</a:t>
            </a:r>
          </a:p>
        </p:txBody>
      </p:sp>
    </p:spTree>
    <p:extLst>
      <p:ext uri="{BB962C8B-B14F-4D97-AF65-F5344CB8AC3E}">
        <p14:creationId xmlns:p14="http://schemas.microsoft.com/office/powerpoint/2010/main" val="32614132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400" dirty="0" smtClean="0">
                <a:solidFill>
                  <a:schemeClr val="tx1"/>
                </a:solidFill>
              </a:rPr>
              <a:t>4. MEDIAZIONE DEL SENTIMENTO DI COMPETENZA</a:t>
            </a:r>
          </a:p>
          <a:p>
            <a:r>
              <a:rPr lang="it-IT" sz="2200" dirty="0" smtClean="0">
                <a:solidFill>
                  <a:schemeClr val="tx1"/>
                </a:solidFill>
              </a:rPr>
              <a:t>induce alla meta-cognizione</a:t>
            </a:r>
          </a:p>
          <a:p>
            <a:r>
              <a:rPr lang="it-IT" sz="2200" dirty="0" smtClean="0">
                <a:solidFill>
                  <a:schemeClr val="tx1"/>
                </a:solidFill>
              </a:rPr>
              <a:t>selezionando compiti adeguati agli studenti</a:t>
            </a:r>
          </a:p>
          <a:p>
            <a:r>
              <a:rPr lang="it-IT" sz="2200" dirty="0" smtClean="0">
                <a:solidFill>
                  <a:schemeClr val="tx1"/>
                </a:solidFill>
              </a:rPr>
              <a:t>stimolando l’analisi del processo mentale </a:t>
            </a:r>
          </a:p>
          <a:p>
            <a:r>
              <a:rPr lang="it-IT" sz="2200" dirty="0" smtClean="0">
                <a:solidFill>
                  <a:schemeClr val="tx1"/>
                </a:solidFill>
              </a:rPr>
              <a:t>offrendo feedback positivi</a:t>
            </a:r>
          </a:p>
          <a:p>
            <a:r>
              <a:rPr lang="it-IT" sz="2200" dirty="0" smtClean="0">
                <a:solidFill>
                  <a:schemeClr val="tx1"/>
                </a:solidFill>
              </a:rPr>
              <a:t>inducendo comportamenti di consapevolezza in merito alle competenze espresse</a:t>
            </a:r>
            <a:endParaRPr lang="it-IT" sz="2400" dirty="0" smtClean="0">
              <a:solidFill>
                <a:schemeClr val="tx1"/>
              </a:solidFill>
            </a:endParaRPr>
          </a:p>
        </p:txBody>
      </p:sp>
      <p:pic>
        <p:nvPicPr>
          <p:cNvPr id="4" name="Immagine 3"/>
          <p:cNvPicPr>
            <a:picLocks noChangeAspect="1"/>
          </p:cNvPicPr>
          <p:nvPr/>
        </p:nvPicPr>
        <p:blipFill>
          <a:blip r:embed="rId2"/>
          <a:stretch>
            <a:fillRect/>
          </a:stretch>
        </p:blipFill>
        <p:spPr>
          <a:xfrm>
            <a:off x="1907704" y="1412776"/>
            <a:ext cx="6768752" cy="4496385"/>
          </a:xfrm>
          <a:prstGeom prst="rect">
            <a:avLst/>
          </a:prstGeom>
        </p:spPr>
      </p:pic>
    </p:spTree>
    <p:extLst>
      <p:ext uri="{BB962C8B-B14F-4D97-AF65-F5344CB8AC3E}">
        <p14:creationId xmlns:p14="http://schemas.microsoft.com/office/powerpoint/2010/main" val="3261413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L’errore</a:t>
            </a:r>
            <a:endParaRPr lang="it-IT" dirty="0"/>
          </a:p>
        </p:txBody>
      </p:sp>
      <p:pic>
        <p:nvPicPr>
          <p:cNvPr id="5" name="Segnaposto contenuto 4" descr="samuele op.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4063" r="32188" b="-1667"/>
          <a:stretch/>
        </p:blipFill>
        <p:spPr>
          <a:xfrm rot="5400000">
            <a:off x="2865140" y="527348"/>
            <a:ext cx="5181600" cy="4648200"/>
          </a:xfrm>
        </p:spPr>
      </p:pic>
    </p:spTree>
    <p:extLst>
      <p:ext uri="{BB962C8B-B14F-4D97-AF65-F5344CB8AC3E}">
        <p14:creationId xmlns:p14="http://schemas.microsoft.com/office/powerpoint/2010/main" val="1691736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L’errore</a:t>
            </a:r>
            <a:endParaRPr lang="it-IT" dirty="0"/>
          </a:p>
        </p:txBody>
      </p:sp>
      <p:pic>
        <p:nvPicPr>
          <p:cNvPr id="6" name="Segnaposto contenuto 5" descr="samuele op1.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6407" t="38611" r="30625"/>
          <a:stretch/>
        </p:blipFill>
        <p:spPr>
          <a:xfrm>
            <a:off x="1691680" y="1844824"/>
            <a:ext cx="5118100" cy="2806700"/>
          </a:xfrm>
        </p:spPr>
      </p:pic>
    </p:spTree>
    <p:extLst>
      <p:ext uri="{BB962C8B-B14F-4D97-AF65-F5344CB8AC3E}">
        <p14:creationId xmlns:p14="http://schemas.microsoft.com/office/powerpoint/2010/main" val="2627229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competenza</a:t>
            </a:r>
            <a:endParaRPr lang="it-IT" dirty="0"/>
          </a:p>
        </p:txBody>
      </p:sp>
      <p:pic>
        <p:nvPicPr>
          <p:cNvPr id="4" name="Segnaposto contenuto 3" descr="sara grafia.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4698" t="11346" r="28547" b="24846"/>
          <a:stretch/>
        </p:blipFill>
        <p:spPr>
          <a:xfrm rot="5400000">
            <a:off x="3898274" y="1654455"/>
            <a:ext cx="4840808" cy="3061309"/>
          </a:xfrm>
        </p:spPr>
      </p:pic>
    </p:spTree>
    <p:extLst>
      <p:ext uri="{BB962C8B-B14F-4D97-AF65-F5344CB8AC3E}">
        <p14:creationId xmlns:p14="http://schemas.microsoft.com/office/powerpoint/2010/main" val="6963489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competenza</a:t>
            </a:r>
            <a:endParaRPr lang="it-IT" dirty="0"/>
          </a:p>
        </p:txBody>
      </p:sp>
      <p:pic>
        <p:nvPicPr>
          <p:cNvPr id="5" name="Segnaposto contenuto 4" descr="sara scienze.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2657" t="2778" r="34375" b="1"/>
          <a:stretch/>
        </p:blipFill>
        <p:spPr>
          <a:xfrm rot="5400000">
            <a:off x="3129682" y="1630958"/>
            <a:ext cx="4305300" cy="4445000"/>
          </a:xfrm>
        </p:spPr>
      </p:pic>
    </p:spTree>
    <p:extLst>
      <p:ext uri="{BB962C8B-B14F-4D97-AF65-F5344CB8AC3E}">
        <p14:creationId xmlns:p14="http://schemas.microsoft.com/office/powerpoint/2010/main" val="11894934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r>
              <a:rPr lang="it-IT" sz="2400" dirty="0" smtClean="0">
                <a:solidFill>
                  <a:schemeClr val="tx1"/>
                </a:solidFill>
              </a:rPr>
              <a:t>5. </a:t>
            </a:r>
            <a:r>
              <a:rPr lang="it-IT" sz="2200" dirty="0" smtClean="0">
                <a:solidFill>
                  <a:schemeClr val="tx1"/>
                </a:solidFill>
              </a:rPr>
              <a:t>MEDIAZIONE DI REGOLE E DI CONTROLLO DEL COMPORTAMENTO</a:t>
            </a:r>
            <a:endParaRPr lang="it-IT" dirty="0" smtClean="0">
              <a:solidFill>
                <a:schemeClr val="tx1"/>
              </a:solidFill>
            </a:endParaRPr>
          </a:p>
          <a:p>
            <a:r>
              <a:rPr lang="it-IT" sz="2400" dirty="0" smtClean="0">
                <a:solidFill>
                  <a:schemeClr val="tx1"/>
                </a:solidFill>
              </a:rPr>
              <a:t>controlla l’impulsività in input, in elaborazione, in output</a:t>
            </a:r>
          </a:p>
          <a:p>
            <a:r>
              <a:rPr lang="it-IT" sz="2400" dirty="0" smtClean="0">
                <a:solidFill>
                  <a:schemeClr val="tx1"/>
                </a:solidFill>
              </a:rPr>
              <a:t>definisce le regole di gruppo e ne richiede il rispetto da parte di tutti</a:t>
            </a:r>
          </a:p>
          <a:p>
            <a:r>
              <a:rPr lang="it-IT" sz="2400" dirty="0" smtClean="0">
                <a:solidFill>
                  <a:schemeClr val="tx1"/>
                </a:solidFill>
              </a:rPr>
              <a:t>si pone come esempio di comportamento non impulsivo e autocritico</a:t>
            </a:r>
          </a:p>
        </p:txBody>
      </p:sp>
    </p:spTree>
    <p:extLst>
      <p:ext uri="{BB962C8B-B14F-4D97-AF65-F5344CB8AC3E}">
        <p14:creationId xmlns:p14="http://schemas.microsoft.com/office/powerpoint/2010/main" val="32614132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4" name="Segnaposto contenuto 3" descr="IMG-20160128-WA0007.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288" t="16447" b="36739"/>
          <a:stretch/>
        </p:blipFill>
        <p:spPr>
          <a:xfrm>
            <a:off x="2267744" y="1556792"/>
            <a:ext cx="6248746" cy="4336504"/>
          </a:xfrm>
        </p:spPr>
      </p:pic>
      <p:sp>
        <p:nvSpPr>
          <p:cNvPr id="5" name="CasellaDiTesto 4"/>
          <p:cNvSpPr txBox="1"/>
          <p:nvPr/>
        </p:nvSpPr>
        <p:spPr>
          <a:xfrm>
            <a:off x="901700" y="2108200"/>
            <a:ext cx="1018052" cy="1477328"/>
          </a:xfrm>
          <a:prstGeom prst="rect">
            <a:avLst/>
          </a:prstGeom>
          <a:noFill/>
        </p:spPr>
        <p:txBody>
          <a:bodyPr wrap="none" rtlCol="0">
            <a:spAutoFit/>
          </a:bodyPr>
          <a:lstStyle/>
          <a:p>
            <a:r>
              <a:rPr lang="it-IT" dirty="0" smtClean="0"/>
              <a:t>Mi Fermo</a:t>
            </a:r>
          </a:p>
          <a:p>
            <a:endParaRPr lang="it-IT" dirty="0"/>
          </a:p>
          <a:p>
            <a:r>
              <a:rPr lang="it-IT" dirty="0" smtClean="0"/>
              <a:t>Penso</a:t>
            </a:r>
          </a:p>
          <a:p>
            <a:endParaRPr lang="it-IT" dirty="0"/>
          </a:p>
          <a:p>
            <a:r>
              <a:rPr lang="it-IT" dirty="0" smtClean="0"/>
              <a:t>Agisco</a:t>
            </a:r>
            <a:endParaRPr lang="it-IT" dirty="0"/>
          </a:p>
        </p:txBody>
      </p:sp>
    </p:spTree>
    <p:extLst>
      <p:ext uri="{BB962C8B-B14F-4D97-AF65-F5344CB8AC3E}">
        <p14:creationId xmlns:p14="http://schemas.microsoft.com/office/powerpoint/2010/main" val="35053724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400" dirty="0" smtClean="0">
                <a:solidFill>
                  <a:schemeClr val="tx1"/>
                </a:solidFill>
              </a:rPr>
              <a:t>6. MEDIAZIONE DEL SENTIMENTO DI CONDIVISIONE</a:t>
            </a:r>
          </a:p>
          <a:p>
            <a:r>
              <a:rPr lang="it-IT" sz="2400" dirty="0" smtClean="0">
                <a:solidFill>
                  <a:schemeClr val="tx1"/>
                </a:solidFill>
              </a:rPr>
              <a:t>crea occasioni di coinvolgimento</a:t>
            </a:r>
          </a:p>
          <a:p>
            <a:r>
              <a:rPr lang="it-IT" sz="2400" dirty="0" smtClean="0">
                <a:solidFill>
                  <a:schemeClr val="tx1"/>
                </a:solidFill>
              </a:rPr>
              <a:t>insiste sulla necessità di ascoltarsi reciprocamente</a:t>
            </a:r>
          </a:p>
          <a:p>
            <a:r>
              <a:rPr lang="it-IT" sz="2400" dirty="0" smtClean="0">
                <a:solidFill>
                  <a:schemeClr val="tx1"/>
                </a:solidFill>
              </a:rPr>
              <a:t>sviluppa l’empatia alle emozioni altrui</a:t>
            </a:r>
          </a:p>
        </p:txBody>
      </p:sp>
    </p:spTree>
    <p:extLst>
      <p:ext uri="{BB962C8B-B14F-4D97-AF65-F5344CB8AC3E}">
        <p14:creationId xmlns:p14="http://schemas.microsoft.com/office/powerpoint/2010/main" val="32614132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4" name="Segnaposto contenuto 3" descr="I-COPERTINA.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451" t="25231" r="56902" b="37902"/>
          <a:stretch/>
        </p:blipFill>
        <p:spPr>
          <a:xfrm>
            <a:off x="2555776" y="1844824"/>
            <a:ext cx="3159224" cy="4102100"/>
          </a:xfrm>
        </p:spPr>
      </p:pic>
    </p:spTree>
    <p:extLst>
      <p:ext uri="{BB962C8B-B14F-4D97-AF65-F5344CB8AC3E}">
        <p14:creationId xmlns:p14="http://schemas.microsoft.com/office/powerpoint/2010/main" val="15273870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storia</a:t>
            </a:r>
            <a:endParaRPr lang="it-IT" dirty="0"/>
          </a:p>
        </p:txBody>
      </p:sp>
      <p:sp>
        <p:nvSpPr>
          <p:cNvPr id="3" name="Sottotitolo 2"/>
          <p:cNvSpPr>
            <a:spLocks noGrp="1"/>
          </p:cNvSpPr>
          <p:nvPr>
            <p:ph sz="quarter" idx="1"/>
          </p:nvPr>
        </p:nvSpPr>
        <p:spPr/>
        <p:txBody>
          <a:bodyPr>
            <a:normAutofit fontScale="62500" lnSpcReduction="20000"/>
          </a:bodyPr>
          <a:lstStyle/>
          <a:p>
            <a:pPr marL="0" indent="0">
              <a:buNone/>
            </a:pPr>
            <a:r>
              <a:rPr lang="it-IT" dirty="0" smtClean="0"/>
              <a:t>Il professor </a:t>
            </a:r>
            <a:r>
              <a:rPr lang="it-IT" dirty="0" err="1" smtClean="0"/>
              <a:t>Reuven</a:t>
            </a:r>
            <a:r>
              <a:rPr lang="it-IT" dirty="0" smtClean="0"/>
              <a:t> </a:t>
            </a:r>
            <a:r>
              <a:rPr lang="it-IT" dirty="0" err="1" smtClean="0"/>
              <a:t>Feuerstein</a:t>
            </a:r>
            <a:r>
              <a:rPr lang="it-IT" dirty="0" smtClean="0"/>
              <a:t> (1921-2014, psicologo clinico, dello sviluppo e cognitivista, fondatore </a:t>
            </a:r>
            <a:r>
              <a:rPr lang="it-IT" dirty="0"/>
              <a:t>e presidente dell'Istituto </a:t>
            </a:r>
            <a:r>
              <a:rPr lang="it-IT" dirty="0" err="1"/>
              <a:t>Feuerstein</a:t>
            </a:r>
            <a:r>
              <a:rPr lang="it-IT" dirty="0" smtClean="0"/>
              <a:t>) </a:t>
            </a:r>
          </a:p>
          <a:p>
            <a:pPr marL="0" indent="0">
              <a:buNone/>
            </a:pPr>
            <a:endParaRPr lang="it-IT" dirty="0" smtClean="0"/>
          </a:p>
          <a:p>
            <a:r>
              <a:rPr lang="it-IT" dirty="0" err="1" smtClean="0">
                <a:solidFill>
                  <a:schemeClr val="tx1"/>
                </a:solidFill>
              </a:rPr>
              <a:t>Reuven</a:t>
            </a:r>
            <a:r>
              <a:rPr lang="it-IT" dirty="0" smtClean="0">
                <a:solidFill>
                  <a:schemeClr val="tx1"/>
                </a:solidFill>
              </a:rPr>
              <a:t> </a:t>
            </a:r>
            <a:r>
              <a:rPr lang="it-IT" dirty="0" err="1" smtClean="0">
                <a:solidFill>
                  <a:schemeClr val="tx1"/>
                </a:solidFill>
              </a:rPr>
              <a:t>Feuerstein</a:t>
            </a:r>
            <a:r>
              <a:rPr lang="it-IT" dirty="0" smtClean="0">
                <a:solidFill>
                  <a:schemeClr val="tx1"/>
                </a:solidFill>
              </a:rPr>
              <a:t> nasce a </a:t>
            </a:r>
            <a:r>
              <a:rPr lang="it-IT" dirty="0" err="1" smtClean="0">
                <a:solidFill>
                  <a:schemeClr val="tx1"/>
                </a:solidFill>
              </a:rPr>
              <a:t>Botosan</a:t>
            </a:r>
            <a:r>
              <a:rPr lang="it-IT" dirty="0" smtClean="0">
                <a:solidFill>
                  <a:schemeClr val="tx1"/>
                </a:solidFill>
              </a:rPr>
              <a:t> (Romania) nel 1921 da genitori ebrei: a 3 anni leggeva in due lingue e a 8 insegnava l’ebraico ai bambini della comunità di cui faceva parte. </a:t>
            </a:r>
            <a:r>
              <a:rPr lang="it-IT" dirty="0" smtClean="0"/>
              <a:t>Trascorse </a:t>
            </a:r>
            <a:r>
              <a:rPr lang="it-IT" dirty="0"/>
              <a:t>a Bucarest l'infanzia e </a:t>
            </a:r>
            <a:r>
              <a:rPr lang="it-IT" dirty="0" smtClean="0"/>
              <a:t>l'adolescenza. </a:t>
            </a:r>
            <a:endParaRPr lang="it-IT" dirty="0" smtClean="0">
              <a:solidFill>
                <a:schemeClr val="tx1"/>
              </a:solidFill>
            </a:endParaRPr>
          </a:p>
          <a:p>
            <a:pPr algn="l">
              <a:buFont typeface="Arial" pitchFamily="34" charset="0"/>
              <a:buChar char="•"/>
            </a:pPr>
            <a:r>
              <a:rPr lang="it-IT" dirty="0" smtClean="0">
                <a:solidFill>
                  <a:schemeClr val="tx1"/>
                </a:solidFill>
              </a:rPr>
              <a:t>1944 internato in campo di concentramento in seguito all’occupazione della Romania.</a:t>
            </a:r>
          </a:p>
          <a:p>
            <a:pPr algn="just">
              <a:buFont typeface="Arial" pitchFamily="34" charset="0"/>
              <a:buChar char="•"/>
            </a:pPr>
            <a:r>
              <a:rPr lang="it-IT" dirty="0" smtClean="0">
                <a:solidFill>
                  <a:schemeClr val="tx1"/>
                </a:solidFill>
              </a:rPr>
              <a:t>1945 Fuggi in Palestina. Si dedicò all’istruzione dei sopravvissuti </a:t>
            </a:r>
            <a:r>
              <a:rPr lang="it-IT" dirty="0" smtClean="0">
                <a:solidFill>
                  <a:schemeClr val="tx1"/>
                </a:solidFill>
              </a:rPr>
              <a:t>alla Shoah</a:t>
            </a:r>
            <a:r>
              <a:rPr lang="it-IT" dirty="0" smtClean="0">
                <a:solidFill>
                  <a:schemeClr val="tx1"/>
                </a:solidFill>
              </a:rPr>
              <a:t>, i quali a causa delle terribili esperienze vissute, presentavano carenze cognitive molto simili a quelle dei soggetti affetti da insufficienze mentali. </a:t>
            </a:r>
            <a:r>
              <a:rPr lang="it-IT" dirty="0"/>
              <a:t>A contatto con questi, che certo non avevano goduto di condizioni di vita ed occasioni di apprendimento simili a quelle dei bambini normali, prese corpo la formulazione della modificabilità cognitiva strutturale, chiedendosi quale forza permettesse ai bambini di dimenticare il dramma, di tornare a giocare e a </a:t>
            </a:r>
            <a:r>
              <a:rPr lang="it-IT" dirty="0" smtClean="0"/>
              <a:t>vivere.</a:t>
            </a:r>
          </a:p>
          <a:p>
            <a:pPr algn="l">
              <a:buFont typeface="Arial" pitchFamily="34" charset="0"/>
              <a:buChar char="•"/>
            </a:pPr>
            <a:r>
              <a:rPr lang="it-IT" dirty="0"/>
              <a:t>Tornò in Europa per completare la laurea in Psicologia Generale e Clinica presso l'Università di Ginevra, dove ha studiato sotto André </a:t>
            </a:r>
            <a:r>
              <a:rPr lang="it-IT" dirty="0" err="1"/>
              <a:t>Rey</a:t>
            </a:r>
            <a:r>
              <a:rPr lang="it-IT" dirty="0"/>
              <a:t> e Jean </a:t>
            </a:r>
            <a:r>
              <a:rPr lang="it-IT" dirty="0" err="1"/>
              <a:t>Piaget</a:t>
            </a:r>
            <a:r>
              <a:rPr lang="it-IT" dirty="0"/>
              <a:t> e ha frequentato lezioni tenute da luminari come Karl </a:t>
            </a:r>
            <a:r>
              <a:rPr lang="it-IT" dirty="0" err="1"/>
              <a:t>Jaspers</a:t>
            </a:r>
            <a:r>
              <a:rPr lang="it-IT" dirty="0"/>
              <a:t> e Carl </a:t>
            </a:r>
            <a:r>
              <a:rPr lang="it-IT" dirty="0" err="1"/>
              <a:t>Jung</a:t>
            </a:r>
            <a:r>
              <a:rPr lang="it-IT" dirty="0"/>
              <a:t>. </a:t>
            </a:r>
            <a:endParaRPr lang="it-IT" dirty="0" smtClean="0"/>
          </a:p>
          <a:p>
            <a:pPr algn="just">
              <a:buFont typeface="Arial" pitchFamily="34" charset="0"/>
              <a:buChar char="•"/>
            </a:pPr>
            <a:r>
              <a:rPr lang="it-IT" dirty="0"/>
              <a:t>Nel 1970, ha conseguito il dottorato di ricerca in Psicologia dello Sviluppo presso l'Università Sorbona di Parigi, in Francia. Le sue principali aree di studio sono state la Psicologia dello Sviluppo, la Psicologia Clinica e la Psicologia </a:t>
            </a:r>
            <a:r>
              <a:rPr lang="it-IT" dirty="0" smtClean="0"/>
              <a:t>Cognitiva.</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4" name="Segnaposto contenuto 3" descr="I-COPERTINA.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41790" t="34674" r="35621" b="37902"/>
          <a:stretch/>
        </p:blipFill>
        <p:spPr>
          <a:xfrm>
            <a:off x="5613400" y="2895600"/>
            <a:ext cx="1755676" cy="3051324"/>
          </a:xfrm>
        </p:spPr>
      </p:pic>
    </p:spTree>
    <p:extLst>
      <p:ext uri="{BB962C8B-B14F-4D97-AF65-F5344CB8AC3E}">
        <p14:creationId xmlns:p14="http://schemas.microsoft.com/office/powerpoint/2010/main" val="30506919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4" name="Segnaposto contenuto 3" descr="I-COPERTINA.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451" t="25231" r="35621" b="37902"/>
          <a:stretch/>
        </p:blipFill>
        <p:spPr>
          <a:xfrm>
            <a:off x="2555776" y="1844824"/>
            <a:ext cx="4813300" cy="4102100"/>
          </a:xfrm>
        </p:spPr>
      </p:pic>
    </p:spTree>
    <p:extLst>
      <p:ext uri="{BB962C8B-B14F-4D97-AF65-F5344CB8AC3E}">
        <p14:creationId xmlns:p14="http://schemas.microsoft.com/office/powerpoint/2010/main" val="25205416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000" dirty="0" smtClean="0">
                <a:solidFill>
                  <a:schemeClr val="tx1"/>
                </a:solidFill>
              </a:rPr>
              <a:t>7. MEDIAZIONE DELL’INDIVIDUALIT</a:t>
            </a:r>
            <a:r>
              <a:rPr lang="it-IT" sz="1800" dirty="0" smtClean="0">
                <a:solidFill>
                  <a:schemeClr val="tx1"/>
                </a:solidFill>
              </a:rPr>
              <a:t>À</a:t>
            </a:r>
            <a:r>
              <a:rPr lang="it-IT" sz="2000" dirty="0" smtClean="0">
                <a:solidFill>
                  <a:schemeClr val="tx1"/>
                </a:solidFill>
              </a:rPr>
              <a:t> E DELLA DIFFERENZIAZIONE PSICOLOGICA</a:t>
            </a:r>
          </a:p>
          <a:p>
            <a:r>
              <a:rPr lang="it-IT" sz="2000" dirty="0" smtClean="0">
                <a:solidFill>
                  <a:schemeClr val="tx1"/>
                </a:solidFill>
              </a:rPr>
              <a:t>propone la differenza individuale come risorsa positiva per la creazione del gruppo</a:t>
            </a:r>
          </a:p>
          <a:p>
            <a:r>
              <a:rPr lang="it-IT" sz="2000" dirty="0" smtClean="0">
                <a:solidFill>
                  <a:schemeClr val="tx1"/>
                </a:solidFill>
              </a:rPr>
              <a:t>accettando e incoraggiando gli interventi e le risposte divergenti</a:t>
            </a:r>
          </a:p>
          <a:p>
            <a:r>
              <a:rPr lang="it-IT" sz="2000" dirty="0" smtClean="0">
                <a:solidFill>
                  <a:schemeClr val="tx1"/>
                </a:solidFill>
              </a:rPr>
              <a:t>sviluppando un comportamento di tolleranza verso punti di vista diversi</a:t>
            </a:r>
          </a:p>
          <a:p>
            <a:r>
              <a:rPr lang="it-IT" sz="2000" dirty="0" smtClean="0">
                <a:solidFill>
                  <a:schemeClr val="tx1"/>
                </a:solidFill>
              </a:rPr>
              <a:t>stimolando ad assumere la responsabilità individuale dei propri comportamenti e delle proprie idee</a:t>
            </a:r>
          </a:p>
          <a:p>
            <a:r>
              <a:rPr lang="it-IT" sz="2000" dirty="0" smtClean="0">
                <a:solidFill>
                  <a:schemeClr val="tx1"/>
                </a:solidFill>
              </a:rPr>
              <a:t>creando occasioni di lavoro individuale</a:t>
            </a:r>
          </a:p>
        </p:txBody>
      </p:sp>
      <p:sp>
        <p:nvSpPr>
          <p:cNvPr id="3" name="CasellaDiTesto 2"/>
          <p:cNvSpPr txBox="1"/>
          <p:nvPr/>
        </p:nvSpPr>
        <p:spPr>
          <a:xfrm>
            <a:off x="1346200" y="5448300"/>
            <a:ext cx="5563354" cy="923330"/>
          </a:xfrm>
          <a:prstGeom prst="rect">
            <a:avLst/>
          </a:prstGeom>
          <a:noFill/>
        </p:spPr>
        <p:txBody>
          <a:bodyPr wrap="none" rtlCol="0">
            <a:spAutoFit/>
          </a:bodyPr>
          <a:lstStyle/>
          <a:p>
            <a:r>
              <a:rPr lang="it-IT" dirty="0" smtClean="0"/>
              <a:t>Non ho mai considerato l’argomento da questo punto di vista….</a:t>
            </a:r>
          </a:p>
          <a:p>
            <a:r>
              <a:rPr lang="it-IT" dirty="0" smtClean="0"/>
              <a:t>Me lo puoi spiegare bene?</a:t>
            </a:r>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000" dirty="0" smtClean="0">
                <a:solidFill>
                  <a:schemeClr val="tx1"/>
                </a:solidFill>
              </a:rPr>
              <a:t>8. MEDIAZIONE DEL COMPORTAMENTO DI RICERCA, DI SCELTA E CONSEGUIMENTO DI UNO SCOPO</a:t>
            </a:r>
          </a:p>
          <a:p>
            <a:r>
              <a:rPr lang="it-IT" sz="2000" dirty="0" smtClean="0">
                <a:solidFill>
                  <a:schemeClr val="tx1"/>
                </a:solidFill>
              </a:rPr>
              <a:t>dimostra l’efficacia di un funzionamento basato sulla definizione di obiettivi chiari e sulle tappe della loro realizzazione</a:t>
            </a:r>
          </a:p>
          <a:p>
            <a:r>
              <a:rPr lang="it-IT" sz="2000" dirty="0" smtClean="0">
                <a:solidFill>
                  <a:schemeClr val="tx1"/>
                </a:solidFill>
              </a:rPr>
              <a:t>lavora per la definizione di obiettivi realistici</a:t>
            </a:r>
          </a:p>
          <a:p>
            <a:r>
              <a:rPr lang="it-IT" sz="2000" dirty="0" smtClean="0">
                <a:solidFill>
                  <a:schemeClr val="tx1"/>
                </a:solidFill>
              </a:rPr>
              <a:t>sviluppa il bisogno e la capacità di riformulare un obiettivo e di modificarlo in funzione di circostanze oggettive</a:t>
            </a:r>
          </a:p>
        </p:txBody>
      </p:sp>
    </p:spTree>
    <p:extLst>
      <p:ext uri="{BB962C8B-B14F-4D97-AF65-F5344CB8AC3E}">
        <p14:creationId xmlns:p14="http://schemas.microsoft.com/office/powerpoint/2010/main" val="617687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7" name="Immagine 6" descr="20151230_191308.jpg"/>
          <p:cNvPicPr>
            <a:picLocks noChangeAspect="1"/>
          </p:cNvPicPr>
          <p:nvPr/>
        </p:nvPicPr>
        <p:blipFill rotWithShape="1">
          <a:blip r:embed="rId2" cstate="print">
            <a:extLst>
              <a:ext uri="{28A0092B-C50C-407E-A947-70E740481C1C}">
                <a14:useLocalDpi xmlns:a14="http://schemas.microsoft.com/office/drawing/2010/main" val="0"/>
              </a:ext>
            </a:extLst>
          </a:blip>
          <a:srcRect l="20584" t="-7076" r="-14111" b="36000"/>
          <a:stretch/>
        </p:blipFill>
        <p:spPr>
          <a:xfrm flipV="1">
            <a:off x="1547664" y="2998565"/>
            <a:ext cx="6565900" cy="2806699"/>
          </a:xfrm>
          <a:prstGeom prst="rect">
            <a:avLst/>
          </a:prstGeom>
        </p:spPr>
      </p:pic>
      <p:sp>
        <p:nvSpPr>
          <p:cNvPr id="9" name="CasellaDiTesto 8"/>
          <p:cNvSpPr txBox="1"/>
          <p:nvPr/>
        </p:nvSpPr>
        <p:spPr>
          <a:xfrm>
            <a:off x="1475656" y="1556792"/>
            <a:ext cx="5953720" cy="1200329"/>
          </a:xfrm>
          <a:prstGeom prst="rect">
            <a:avLst/>
          </a:prstGeom>
          <a:noFill/>
        </p:spPr>
        <p:txBody>
          <a:bodyPr wrap="square" rtlCol="0">
            <a:spAutoFit/>
          </a:bodyPr>
          <a:lstStyle/>
          <a:p>
            <a:r>
              <a:rPr lang="it-IT" dirty="0"/>
              <a:t>dimostra l’efficacia di un funzionamento basato sulla definizione di obiettivi chiari e sulle tappe della loro realizzazione</a:t>
            </a:r>
          </a:p>
          <a:p>
            <a:endParaRPr lang="it-IT" dirty="0" smtClean="0"/>
          </a:p>
          <a:p>
            <a:r>
              <a:rPr lang="it-IT" dirty="0" smtClean="0"/>
              <a:t>Mi copi questo disegno?</a:t>
            </a:r>
            <a:endParaRPr lang="it-IT" dirty="0"/>
          </a:p>
        </p:txBody>
      </p:sp>
    </p:spTree>
    <p:extLst>
      <p:ext uri="{BB962C8B-B14F-4D97-AF65-F5344CB8AC3E}">
        <p14:creationId xmlns:p14="http://schemas.microsoft.com/office/powerpoint/2010/main" val="21572235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8" name="Immagine 7" descr="cavallo.jpg"/>
          <p:cNvPicPr>
            <a:picLocks noChangeAspect="1"/>
          </p:cNvPicPr>
          <p:nvPr/>
        </p:nvPicPr>
        <p:blipFill rotWithShape="1">
          <a:blip r:embed="rId2" cstate="print">
            <a:extLst>
              <a:ext uri="{28A0092B-C50C-407E-A947-70E740481C1C}">
                <a14:useLocalDpi xmlns:a14="http://schemas.microsoft.com/office/drawing/2010/main" val="0"/>
              </a:ext>
            </a:extLst>
          </a:blip>
          <a:srcRect l="20416"/>
          <a:stretch/>
        </p:blipFill>
        <p:spPr>
          <a:xfrm rot="5400000" flipV="1">
            <a:off x="3482289" y="1638391"/>
            <a:ext cx="5468596" cy="3865238"/>
          </a:xfrm>
          <a:prstGeom prst="rect">
            <a:avLst/>
          </a:prstGeom>
        </p:spPr>
      </p:pic>
      <p:sp>
        <p:nvSpPr>
          <p:cNvPr id="3" name="CasellaDiTesto 2"/>
          <p:cNvSpPr txBox="1"/>
          <p:nvPr/>
        </p:nvSpPr>
        <p:spPr>
          <a:xfrm>
            <a:off x="467544" y="1772816"/>
            <a:ext cx="2880320" cy="1477328"/>
          </a:xfrm>
          <a:prstGeom prst="rect">
            <a:avLst/>
          </a:prstGeom>
          <a:noFill/>
        </p:spPr>
        <p:txBody>
          <a:bodyPr wrap="square" rtlCol="0">
            <a:spAutoFit/>
          </a:bodyPr>
          <a:lstStyle/>
          <a:p>
            <a:r>
              <a:rPr lang="it-IT" dirty="0"/>
              <a:t>sviluppa il bisogno e la capacità di riformulare un obiettivo e di modificarlo in funzione di circostanze oggettive</a:t>
            </a:r>
          </a:p>
          <a:p>
            <a:endParaRPr lang="it-IT" dirty="0"/>
          </a:p>
        </p:txBody>
      </p:sp>
      <p:sp>
        <p:nvSpPr>
          <p:cNvPr id="4" name="CasellaDiTesto 3"/>
          <p:cNvSpPr txBox="1"/>
          <p:nvPr/>
        </p:nvSpPr>
        <p:spPr>
          <a:xfrm>
            <a:off x="546100" y="3911600"/>
            <a:ext cx="1567744" cy="923330"/>
          </a:xfrm>
          <a:prstGeom prst="rect">
            <a:avLst/>
          </a:prstGeom>
          <a:noFill/>
        </p:spPr>
        <p:txBody>
          <a:bodyPr wrap="none" rtlCol="0">
            <a:spAutoFit/>
          </a:bodyPr>
          <a:lstStyle/>
          <a:p>
            <a:r>
              <a:rPr lang="it-IT" dirty="0" smtClean="0"/>
              <a:t>Guarda il cavallo</a:t>
            </a:r>
          </a:p>
          <a:p>
            <a:endParaRPr lang="it-IT" dirty="0"/>
          </a:p>
          <a:p>
            <a:r>
              <a:rPr lang="it-IT" dirty="0" smtClean="0"/>
              <a:t>Disegnalo </a:t>
            </a:r>
            <a:endParaRPr lang="it-IT" dirty="0"/>
          </a:p>
        </p:txBody>
      </p:sp>
    </p:spTree>
    <p:extLst>
      <p:ext uri="{BB962C8B-B14F-4D97-AF65-F5344CB8AC3E}">
        <p14:creationId xmlns:p14="http://schemas.microsoft.com/office/powerpoint/2010/main" val="17258625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000" dirty="0" smtClean="0">
                <a:solidFill>
                  <a:schemeClr val="tx1"/>
                </a:solidFill>
              </a:rPr>
              <a:t>9. MEDIAZIONE DELLA SFIDA, DELLA RICERCA DELLA NOVITÀ E DELLA COMPLESSITÀ</a:t>
            </a:r>
          </a:p>
          <a:p>
            <a:r>
              <a:rPr lang="it-IT" sz="2000" dirty="0" smtClean="0">
                <a:solidFill>
                  <a:schemeClr val="tx1"/>
                </a:solidFill>
              </a:rPr>
              <a:t>incoraggia la curiosità intellettuale e la creatività </a:t>
            </a:r>
          </a:p>
          <a:p>
            <a:r>
              <a:rPr lang="it-IT" sz="2000" dirty="0" smtClean="0">
                <a:solidFill>
                  <a:schemeClr val="tx1"/>
                </a:solidFill>
              </a:rPr>
              <a:t>propone regolarmente compiti nuovi</a:t>
            </a:r>
          </a:p>
          <a:p>
            <a:r>
              <a:rPr lang="it-IT" sz="2000" dirty="0" smtClean="0">
                <a:solidFill>
                  <a:schemeClr val="tx1"/>
                </a:solidFill>
              </a:rPr>
              <a:t>motiva a creare attività e a proporle al gruppo</a:t>
            </a:r>
            <a:endParaRPr lang="it-IT" sz="2000" dirty="0">
              <a:solidFill>
                <a:schemeClr val="tx1"/>
              </a:solidFill>
            </a:endParaRPr>
          </a:p>
          <a:p>
            <a:r>
              <a:rPr lang="it-IT" sz="2000" dirty="0" smtClean="0">
                <a:solidFill>
                  <a:schemeClr val="tx1"/>
                </a:solidFill>
              </a:rPr>
              <a:t>induce a superare la rigidità cognitiva e a confrontarsi con compiti nuovi</a:t>
            </a:r>
          </a:p>
        </p:txBody>
      </p:sp>
    </p:spTree>
    <p:extLst>
      <p:ext uri="{BB962C8B-B14F-4D97-AF65-F5344CB8AC3E}">
        <p14:creationId xmlns:p14="http://schemas.microsoft.com/office/powerpoint/2010/main" val="3829712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4" name="Segnaposto contenuto 3" descr="cerniera alla bocca fumetto.jpg"/>
          <p:cNvPicPr>
            <a:picLocks noGrp="1" noChangeAspect="1"/>
          </p:cNvPicPr>
          <p:nvPr>
            <p:ph sz="quarter" idx="1"/>
          </p:nvPr>
        </p:nvPicPr>
        <p:blipFill>
          <a:blip r:embed="rId2">
            <a:extLst>
              <a:ext uri="{28A0092B-C50C-407E-A947-70E740481C1C}">
                <a14:useLocalDpi xmlns:a14="http://schemas.microsoft.com/office/drawing/2010/main" val="0"/>
              </a:ext>
            </a:extLst>
          </a:blip>
          <a:srcRect l="-91667" r="-91667"/>
          <a:stretch>
            <a:fillRect/>
          </a:stretch>
        </p:blipFill>
        <p:spPr>
          <a:xfrm>
            <a:off x="1192088" y="1447800"/>
            <a:ext cx="7772400" cy="4572000"/>
          </a:xfrm>
        </p:spPr>
      </p:pic>
      <p:sp>
        <p:nvSpPr>
          <p:cNvPr id="5" name="CasellaDiTesto 4"/>
          <p:cNvSpPr txBox="1"/>
          <p:nvPr/>
        </p:nvSpPr>
        <p:spPr>
          <a:xfrm>
            <a:off x="596900" y="1892300"/>
            <a:ext cx="2588569" cy="1477328"/>
          </a:xfrm>
          <a:prstGeom prst="rect">
            <a:avLst/>
          </a:prstGeom>
          <a:noFill/>
        </p:spPr>
        <p:txBody>
          <a:bodyPr wrap="none" rtlCol="0">
            <a:spAutoFit/>
          </a:bodyPr>
          <a:lstStyle/>
          <a:p>
            <a:r>
              <a:rPr lang="it-IT" dirty="0" smtClean="0"/>
              <a:t>Come comunicheresti</a:t>
            </a:r>
          </a:p>
          <a:p>
            <a:r>
              <a:rPr lang="it-IT" dirty="0"/>
              <a:t>i</a:t>
            </a:r>
            <a:r>
              <a:rPr lang="it-IT" dirty="0" smtClean="0"/>
              <a:t>n un fumetto </a:t>
            </a:r>
          </a:p>
          <a:p>
            <a:endParaRPr lang="it-IT" dirty="0" smtClean="0"/>
          </a:p>
          <a:p>
            <a:r>
              <a:rPr lang="it-IT" dirty="0" smtClean="0"/>
              <a:t>La regola del “adesso occorre</a:t>
            </a:r>
          </a:p>
          <a:p>
            <a:r>
              <a:rPr lang="it-IT" dirty="0"/>
              <a:t>s</a:t>
            </a:r>
            <a:r>
              <a:rPr lang="it-IT" dirty="0" smtClean="0"/>
              <a:t>tare in ascolto?”</a:t>
            </a:r>
            <a:endParaRPr lang="it-IT" dirty="0"/>
          </a:p>
        </p:txBody>
      </p:sp>
    </p:spTree>
    <p:extLst>
      <p:ext uri="{BB962C8B-B14F-4D97-AF65-F5344CB8AC3E}">
        <p14:creationId xmlns:p14="http://schemas.microsoft.com/office/powerpoint/2010/main" val="19454277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000" dirty="0" smtClean="0">
                <a:solidFill>
                  <a:schemeClr val="tx1"/>
                </a:solidFill>
              </a:rPr>
              <a:t>10. MEDIAZIONE DELLA CONSAPEVOLEZZA DELLA MODIFICABILITÀ DELL’ESSERE UMANO (tutti)</a:t>
            </a:r>
          </a:p>
          <a:p>
            <a:endParaRPr lang="it-IT" sz="2000" dirty="0">
              <a:solidFill>
                <a:schemeClr val="tx1"/>
              </a:solidFill>
            </a:endParaRPr>
          </a:p>
          <a:p>
            <a:pPr marL="0" indent="0">
              <a:buNone/>
            </a:pPr>
            <a:r>
              <a:rPr lang="it-IT" sz="2000" dirty="0" smtClean="0">
                <a:solidFill>
                  <a:schemeClr val="tx1"/>
                </a:solidFill>
              </a:rPr>
              <a:t>11. MEDIAZIONE DI UNA ALTERNATIVA OTTIMISTA</a:t>
            </a:r>
          </a:p>
          <a:p>
            <a:r>
              <a:rPr lang="it-IT" sz="2000" dirty="0" smtClean="0">
                <a:solidFill>
                  <a:schemeClr val="tx1"/>
                </a:solidFill>
              </a:rPr>
              <a:t>spinge all’autovalutazione del cambiamento cognitivo</a:t>
            </a:r>
          </a:p>
          <a:p>
            <a:r>
              <a:rPr lang="it-IT" sz="2000" dirty="0" smtClean="0">
                <a:solidFill>
                  <a:schemeClr val="tx1"/>
                </a:solidFill>
              </a:rPr>
              <a:t>propone di viversi/essere soggetti attivi, produttori di nuove informazioni</a:t>
            </a:r>
          </a:p>
          <a:p>
            <a:endParaRPr lang="it-IT" sz="2000" dirty="0">
              <a:solidFill>
                <a:schemeClr val="tx1"/>
              </a:solidFill>
            </a:endParaRPr>
          </a:p>
        </p:txBody>
      </p:sp>
    </p:spTree>
    <p:extLst>
      <p:ext uri="{BB962C8B-B14F-4D97-AF65-F5344CB8AC3E}">
        <p14:creationId xmlns:p14="http://schemas.microsoft.com/office/powerpoint/2010/main" val="12472085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pic>
        <p:nvPicPr>
          <p:cNvPr id="4" name="Segnaposto contenuto 3" descr="tattile pera limone.jp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t="-2279" b="-2279"/>
          <a:stretch>
            <a:fillRect/>
          </a:stretch>
        </p:blipFill>
        <p:spPr/>
      </p:pic>
    </p:spTree>
    <p:extLst>
      <p:ext uri="{BB962C8B-B14F-4D97-AF65-F5344CB8AC3E}">
        <p14:creationId xmlns:p14="http://schemas.microsoft.com/office/powerpoint/2010/main" val="36826223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p:txBody>
          <a:bodyPr>
            <a:normAutofit fontScale="70000" lnSpcReduction="20000"/>
          </a:bodyPr>
          <a:lstStyle/>
          <a:p>
            <a:pPr algn="just">
              <a:buFont typeface="Arial" pitchFamily="34" charset="0"/>
              <a:buChar char="•"/>
            </a:pPr>
            <a:r>
              <a:rPr lang="it-IT" dirty="0" smtClean="0"/>
              <a:t>La sua esperienza </a:t>
            </a:r>
            <a:r>
              <a:rPr lang="it-IT" dirty="0"/>
              <a:t>lo portò a porsi interrogativi in merito alla stabilità dell'intelligenza e ad ipotizzare che le differenze culturali negli stili di apprendimento incidano sul suo sviluppo. Per tanto ha iniziato a sviluppare nuovi metodi di valutazione e nuovi strumenti di insegnamento basati sul concetto di flessibilità cognitiva (la capacità di imparare). Attraverso la ricerca ha scoperto che la chiave per l'istruzione di tutti i bambini, compresi i bambini a basso funzionamento o bambini con bisogni educativi speciali, era </a:t>
            </a:r>
            <a:r>
              <a:rPr lang="it-IT" b="1" dirty="0"/>
              <a:t>la Mediazione</a:t>
            </a:r>
            <a:r>
              <a:rPr lang="it-IT" dirty="0"/>
              <a:t>. Il metodo è stato applicato con successo a bambini con sindrome di Down, alle vittime di ictus, demenza, paralisi cerebrale, autismo e altre condizioni. </a:t>
            </a:r>
          </a:p>
          <a:p>
            <a:pPr algn="just">
              <a:buFont typeface="Arial" pitchFamily="34" charset="0"/>
              <a:buChar char="•"/>
            </a:pPr>
            <a:r>
              <a:rPr lang="it-IT" dirty="0"/>
              <a:t>1992 apre l’ICELP </a:t>
            </a:r>
            <a:r>
              <a:rPr lang="it-IT" i="1" dirty="0"/>
              <a:t>International Center of </a:t>
            </a:r>
            <a:r>
              <a:rPr lang="it-IT" i="1" dirty="0" err="1"/>
              <a:t>learning</a:t>
            </a:r>
            <a:r>
              <a:rPr lang="it-IT" i="1" dirty="0"/>
              <a:t> </a:t>
            </a:r>
            <a:r>
              <a:rPr lang="it-IT" i="1" dirty="0" err="1"/>
              <a:t>potential</a:t>
            </a:r>
            <a:r>
              <a:rPr lang="it-IT" dirty="0"/>
              <a:t> che si occupa di ricerca, formazione insegnanti e terapia per quel che riguarda la </a:t>
            </a:r>
            <a:r>
              <a:rPr lang="it-IT" b="1" dirty="0"/>
              <a:t>modificabilità </a:t>
            </a:r>
            <a:r>
              <a:rPr lang="it-IT" b="1" dirty="0" smtClean="0"/>
              <a:t>cognitiva.</a:t>
            </a:r>
            <a:endParaRPr lang="it-IT" b="1" dirty="0"/>
          </a:p>
          <a:p>
            <a:pPr algn="just">
              <a:buFont typeface="Arial" pitchFamily="34" charset="0"/>
              <a:buChar char="•"/>
            </a:pPr>
            <a:r>
              <a:rPr lang="it-IT" dirty="0" smtClean="0"/>
              <a:t>Per </a:t>
            </a:r>
            <a:r>
              <a:rPr lang="it-IT" dirty="0"/>
              <a:t>il suo lavoro pionieristico, il professor </a:t>
            </a:r>
            <a:r>
              <a:rPr lang="it-IT" dirty="0" err="1"/>
              <a:t>Feuerstein</a:t>
            </a:r>
            <a:r>
              <a:rPr lang="it-IT" dirty="0"/>
              <a:t> ha ricevuto numerosi premi. Questi includono, tra gli altri, il Premio Israele in materia di istruzione e il cavalierato dell'Ordine delle Palme Accademiche (Francia). La laurea ad honoris causa dell'Università di Torino e Ca' </a:t>
            </a:r>
            <a:r>
              <a:rPr lang="it-IT" dirty="0" err="1"/>
              <a:t>Foscari</a:t>
            </a:r>
            <a:r>
              <a:rPr lang="it-IT" dirty="0"/>
              <a:t> di Venezia. E' stato candidato al Premio Nobel per la Pace nel 2012.</a:t>
            </a:r>
          </a:p>
          <a:p>
            <a:pPr algn="just">
              <a:buFont typeface="Arial" pitchFamily="34" charset="0"/>
              <a:buChar char="•"/>
            </a:pPr>
            <a:r>
              <a:rPr lang="it-IT" dirty="0" smtClean="0"/>
              <a:t>Fino </a:t>
            </a:r>
            <a:r>
              <a:rPr lang="it-IT" dirty="0"/>
              <a:t>alla fine ha continuato ad aiutare bambini e ragazzi ad esprimere al meglio le loro potenzialità, ad intervenire a convegni e conferenze al fine di diffondere la sua teoria della Modificabilità Cognitiva Strutturale, a scrivere libri e articoli che hanno portato le sue idee in tutto il mondo. Si è spento nella sua casa di Gerusalemme il 29 aprile 2014</a:t>
            </a:r>
          </a:p>
          <a:p>
            <a:pPr algn="just"/>
            <a:endParaRPr lang="it-IT" dirty="0"/>
          </a:p>
        </p:txBody>
      </p:sp>
    </p:spTree>
    <p:extLst>
      <p:ext uri="{BB962C8B-B14F-4D97-AF65-F5344CB8AC3E}">
        <p14:creationId xmlns:p14="http://schemas.microsoft.com/office/powerpoint/2010/main" val="21440707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000" dirty="0" smtClean="0">
                <a:solidFill>
                  <a:schemeClr val="tx1"/>
                </a:solidFill>
              </a:rPr>
              <a:t>12. MEDIAZIONE DEL SENSO DI APPARTENENZA</a:t>
            </a:r>
          </a:p>
          <a:p>
            <a:r>
              <a:rPr lang="it-IT" sz="2000" dirty="0" smtClean="0">
                <a:solidFill>
                  <a:schemeClr val="tx1"/>
                </a:solidFill>
              </a:rPr>
              <a:t>superare la tendenza all’isolamento e all’individualizzazione estrema che a volte contraddistingue la società</a:t>
            </a:r>
          </a:p>
          <a:p>
            <a:r>
              <a:rPr lang="it-IT" sz="2000" dirty="0" smtClean="0">
                <a:solidFill>
                  <a:schemeClr val="tx1"/>
                </a:solidFill>
              </a:rPr>
              <a:t>trasmette il bisogno di dare e di ricevere dal gruppo sociale a cui si appartiene</a:t>
            </a:r>
          </a:p>
          <a:p>
            <a:r>
              <a:rPr lang="it-IT" sz="2000" dirty="0" smtClean="0">
                <a:solidFill>
                  <a:schemeClr val="tx1"/>
                </a:solidFill>
              </a:rPr>
              <a:t>costruisce una relazione caratterizzata da un forte impegno reciproco sia a livello personale che del compito</a:t>
            </a:r>
            <a:endParaRPr lang="it-IT" sz="2000" dirty="0">
              <a:solidFill>
                <a:schemeClr val="tx1"/>
              </a:solidFill>
            </a:endParaRPr>
          </a:p>
        </p:txBody>
      </p:sp>
    </p:spTree>
    <p:extLst>
      <p:ext uri="{BB962C8B-B14F-4D97-AF65-F5344CB8AC3E}">
        <p14:creationId xmlns:p14="http://schemas.microsoft.com/office/powerpoint/2010/main" val="19102037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PAG 6 CANE E GATTO.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817" t="6657" b="50099"/>
          <a:stretch/>
        </p:blipFill>
        <p:spPr>
          <a:xfrm>
            <a:off x="611560" y="476672"/>
            <a:ext cx="7886700" cy="4864100"/>
          </a:xfrm>
        </p:spPr>
      </p:pic>
    </p:spTree>
    <p:extLst>
      <p:ext uri="{BB962C8B-B14F-4D97-AF65-F5344CB8AC3E}">
        <p14:creationId xmlns:p14="http://schemas.microsoft.com/office/powerpoint/2010/main" val="196404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PAG 6 CANE E GATTO.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816" t="50708" r="1" b="1664"/>
          <a:stretch/>
        </p:blipFill>
        <p:spPr>
          <a:xfrm>
            <a:off x="899592" y="1052736"/>
            <a:ext cx="7708900" cy="5130800"/>
          </a:xfrm>
        </p:spPr>
      </p:pic>
    </p:spTree>
    <p:extLst>
      <p:ext uri="{BB962C8B-B14F-4D97-AF65-F5344CB8AC3E}">
        <p14:creationId xmlns:p14="http://schemas.microsoft.com/office/powerpoint/2010/main" val="2339997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I-PAG 7 SOLLEVAMENTO PESI.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2124" r="-32933" b="27394"/>
          <a:stretch/>
        </p:blipFill>
        <p:spPr>
          <a:xfrm>
            <a:off x="901700" y="1568028"/>
            <a:ext cx="7785100" cy="4813300"/>
          </a:xfrm>
        </p:spPr>
      </p:pic>
    </p:spTree>
    <p:extLst>
      <p:ext uri="{BB962C8B-B14F-4D97-AF65-F5344CB8AC3E}">
        <p14:creationId xmlns:p14="http://schemas.microsoft.com/office/powerpoint/2010/main" val="762479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I-PAG 7 SOLLEVAMENTO PESI.jp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168" t="49535" r="653" b="2094"/>
          <a:stretch/>
        </p:blipFill>
        <p:spPr>
          <a:xfrm>
            <a:off x="889000" y="1196752"/>
            <a:ext cx="7643292" cy="5292948"/>
          </a:xfrm>
        </p:spPr>
      </p:pic>
    </p:spTree>
    <p:extLst>
      <p:ext uri="{BB962C8B-B14F-4D97-AF65-F5344CB8AC3E}">
        <p14:creationId xmlns:p14="http://schemas.microsoft.com/office/powerpoint/2010/main" val="339519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lnSpcReduction="10000"/>
          </a:bodyPr>
          <a:lstStyle/>
          <a:p>
            <a:r>
              <a:rPr lang="it-IT" sz="2000" dirty="0" smtClean="0">
                <a:solidFill>
                  <a:schemeClr val="tx1"/>
                </a:solidFill>
              </a:rPr>
              <a:t>“NON ESISTE RICERCA SENZA FORMAZIONE ED ESPERIENZA DIRETTA </a:t>
            </a:r>
            <a:r>
              <a:rPr lang="it-IT" sz="2000" dirty="0" err="1" smtClean="0">
                <a:solidFill>
                  <a:schemeClr val="tx1"/>
                </a:solidFill>
              </a:rPr>
              <a:t>DI</a:t>
            </a:r>
            <a:r>
              <a:rPr lang="it-IT" sz="2000" dirty="0" smtClean="0">
                <a:solidFill>
                  <a:schemeClr val="tx1"/>
                </a:solidFill>
              </a:rPr>
              <a:t> LAVORO CON I RAGAZZI E CON LE FAMIGLIE, </a:t>
            </a:r>
          </a:p>
          <a:p>
            <a:r>
              <a:rPr lang="it-IT" sz="2000" dirty="0" smtClean="0">
                <a:solidFill>
                  <a:schemeClr val="tx1"/>
                </a:solidFill>
              </a:rPr>
              <a:t>NON ESISTE FORMAZIONE SENZA PREPARAZIONE TEORICA E PRATICA, </a:t>
            </a:r>
          </a:p>
          <a:p>
            <a:r>
              <a:rPr lang="it-IT" sz="2000" dirty="0" smtClean="0">
                <a:solidFill>
                  <a:schemeClr val="tx1"/>
                </a:solidFill>
              </a:rPr>
              <a:t>NON ESISTE TEORIA SENZA UN CONTATTO QUOTIDIANO CON I RAGAZZI. </a:t>
            </a:r>
          </a:p>
          <a:p>
            <a:r>
              <a:rPr lang="it-IT" sz="2000" dirty="0" smtClean="0">
                <a:solidFill>
                  <a:schemeClr val="tx1"/>
                </a:solidFill>
              </a:rPr>
              <a:t>QUESTA COMBINAZIONE DI TEORIA E PRATICA FORNISCE UN GROSSO VANTAGGIO RISPETTO ALLA SEMPLICE RICERCA ACCADEMICA: APPRENDIAMO QUOTIDIANAMENTE DAI RAGAZZI CON CUI </a:t>
            </a:r>
            <a:r>
              <a:rPr lang="it-IT" sz="2000" dirty="0" smtClean="0">
                <a:solidFill>
                  <a:schemeClr val="tx1"/>
                </a:solidFill>
              </a:rPr>
              <a:t>LAVORIAMO</a:t>
            </a:r>
            <a:r>
              <a:rPr lang="it-IT" sz="2000" dirty="0" smtClean="0"/>
              <a:t>…</a:t>
            </a:r>
            <a:r>
              <a:rPr lang="it-IT" sz="2000" dirty="0" smtClean="0">
                <a:solidFill>
                  <a:schemeClr val="tx1"/>
                </a:solidFill>
              </a:rPr>
              <a:t>. </a:t>
            </a:r>
            <a:r>
              <a:rPr lang="it-IT" sz="2000" dirty="0" smtClean="0">
                <a:solidFill>
                  <a:schemeClr val="tx1"/>
                </a:solidFill>
              </a:rPr>
              <a:t>CREIAMO IPOTESI </a:t>
            </a:r>
            <a:r>
              <a:rPr lang="it-IT" sz="2000" dirty="0" err="1" smtClean="0">
                <a:solidFill>
                  <a:schemeClr val="tx1"/>
                </a:solidFill>
              </a:rPr>
              <a:t>DI</a:t>
            </a:r>
            <a:r>
              <a:rPr lang="it-IT" sz="2000" dirty="0" smtClean="0">
                <a:solidFill>
                  <a:schemeClr val="tx1"/>
                </a:solidFill>
              </a:rPr>
              <a:t> LAVORO CHE ADATTIAMO </a:t>
            </a:r>
            <a:r>
              <a:rPr lang="it-IT" sz="2000" b="1" dirty="0" smtClean="0">
                <a:solidFill>
                  <a:schemeClr val="tx1"/>
                </a:solidFill>
              </a:rPr>
              <a:t>MENTRE OPERIAMO </a:t>
            </a:r>
            <a:r>
              <a:rPr lang="it-IT" sz="2000" dirty="0" smtClean="0">
                <a:solidFill>
                  <a:schemeClr val="tx1"/>
                </a:solidFill>
              </a:rPr>
              <a:t>IN BASE ALLE </a:t>
            </a:r>
            <a:r>
              <a:rPr lang="it-IT" sz="2000" b="1" dirty="0" smtClean="0">
                <a:solidFill>
                  <a:schemeClr val="tx1"/>
                </a:solidFill>
              </a:rPr>
              <a:t>SCOPERTE</a:t>
            </a:r>
            <a:r>
              <a:rPr lang="it-IT" sz="2000" dirty="0" smtClean="0">
                <a:solidFill>
                  <a:schemeClr val="tx1"/>
                </a:solidFill>
              </a:rPr>
              <a:t> CHE VENGONO FATTE, AI </a:t>
            </a:r>
            <a:r>
              <a:rPr lang="it-IT" sz="2000" b="1" dirty="0" smtClean="0">
                <a:solidFill>
                  <a:schemeClr val="tx1"/>
                </a:solidFill>
              </a:rPr>
              <a:t>SUCCESSI</a:t>
            </a:r>
            <a:r>
              <a:rPr lang="it-IT" sz="2000" dirty="0" smtClean="0">
                <a:solidFill>
                  <a:schemeClr val="tx1"/>
                </a:solidFill>
              </a:rPr>
              <a:t> ED AI </a:t>
            </a:r>
            <a:r>
              <a:rPr lang="it-IT" sz="2000" b="1" dirty="0" smtClean="0">
                <a:solidFill>
                  <a:schemeClr val="tx1"/>
                </a:solidFill>
              </a:rPr>
              <a:t>FALLIMENTI</a:t>
            </a:r>
            <a:r>
              <a:rPr lang="it-IT" sz="2000" dirty="0" smtClean="0">
                <a:solidFill>
                  <a:schemeClr val="tx1"/>
                </a:solidFill>
              </a:rPr>
              <a:t>. IMPARIAMO AD ESSERE FLESSIBILI E DINAMICI PRODUCENDO CAMBIAMENTI ANCHE IN NOI STESSI, TANTO NELLA TEORIA CHE NELLA PRATICA”</a:t>
            </a:r>
          </a:p>
          <a:p>
            <a:pPr marL="0" indent="0" algn="r">
              <a:buNone/>
            </a:pPr>
            <a:r>
              <a:rPr lang="it-IT" sz="2000" i="1" dirty="0" err="1" smtClean="0"/>
              <a:t>R.Feuerstein</a:t>
            </a:r>
            <a:endParaRPr lang="it-IT" sz="2000"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bg1"/>
                </a:solidFill>
              </a:rPr>
              <a:t>Obiettivo crescita</a:t>
            </a:r>
          </a:p>
        </p:txBody>
      </p:sp>
      <p:sp>
        <p:nvSpPr>
          <p:cNvPr id="6" name="Sottotitolo 2"/>
          <p:cNvSpPr>
            <a:spLocks noGrp="1"/>
          </p:cNvSpPr>
          <p:nvPr>
            <p:ph sz="quarter" idx="1"/>
          </p:nvPr>
        </p:nvSpPr>
        <p:spPr/>
        <p:txBody>
          <a:bodyPr>
            <a:normAutofit/>
          </a:bodyPr>
          <a:lstStyle/>
          <a:p>
            <a:r>
              <a:rPr lang="it-IT" sz="2000" dirty="0" smtClean="0">
                <a:solidFill>
                  <a:schemeClr val="tx1"/>
                </a:solidFill>
              </a:rPr>
              <a:t>divento grande: imparo perché è bello sapere</a:t>
            </a:r>
          </a:p>
          <a:p>
            <a:r>
              <a:rPr lang="it-IT" sz="2000" dirty="0" smtClean="0">
                <a:solidFill>
                  <a:schemeClr val="tx1"/>
                </a:solidFill>
              </a:rPr>
              <a:t>imparo: divento grande perché è bello crescere</a:t>
            </a:r>
          </a:p>
          <a:p>
            <a:r>
              <a:rPr lang="it-IT" sz="2000" dirty="0" smtClean="0">
                <a:solidFill>
                  <a:schemeClr val="tx1"/>
                </a:solidFill>
              </a:rPr>
              <a:t>costruiamo un ponte tra oggi e domani</a:t>
            </a:r>
          </a:p>
          <a:p>
            <a:r>
              <a:rPr lang="it-IT" sz="2000" dirty="0" smtClean="0">
                <a:solidFill>
                  <a:schemeClr val="tx1"/>
                </a:solidFill>
              </a:rPr>
              <a:t>ce l’ho fatta! energia tratta dalla sensazione di successo</a:t>
            </a:r>
          </a:p>
          <a:p>
            <a:r>
              <a:rPr lang="it-IT" sz="2000" dirty="0" smtClean="0">
                <a:solidFill>
                  <a:schemeClr val="tx1"/>
                </a:solidFill>
              </a:rPr>
              <a:t>come, quando, dove? mi organizzo, io</a:t>
            </a:r>
          </a:p>
          <a:p>
            <a:r>
              <a:rPr lang="it-IT" sz="2000" dirty="0" smtClean="0">
                <a:solidFill>
                  <a:schemeClr val="tx1"/>
                </a:solidFill>
              </a:rPr>
              <a:t>io, tu, noi....insieme</a:t>
            </a:r>
          </a:p>
          <a:p>
            <a:r>
              <a:rPr lang="it-IT" sz="2000" dirty="0" smtClean="0">
                <a:solidFill>
                  <a:schemeClr val="tx1"/>
                </a:solidFill>
              </a:rPr>
              <a:t>questo sono io e lascio la mia impronta nel mondo</a:t>
            </a:r>
          </a:p>
          <a:p>
            <a:r>
              <a:rPr lang="it-IT" sz="2000" dirty="0" smtClean="0">
                <a:solidFill>
                  <a:schemeClr val="tx1"/>
                </a:solidFill>
              </a:rPr>
              <a:t>la vita: esplorazione gioiosa di un mondo sconosciuto</a:t>
            </a:r>
          </a:p>
          <a:p>
            <a:r>
              <a:rPr lang="it-IT" sz="2000" dirty="0" smtClean="0">
                <a:solidFill>
                  <a:schemeClr val="tx1"/>
                </a:solidFill>
              </a:rPr>
              <a:t>chi sono io? il bambino alla ricerca della propria identità</a:t>
            </a:r>
          </a:p>
          <a:p>
            <a:r>
              <a:rPr lang="it-IT" sz="2000" dirty="0" smtClean="0">
                <a:solidFill>
                  <a:schemeClr val="tx1"/>
                </a:solidFill>
              </a:rPr>
              <a:t>poso farcela! la scelta di essere ottimisti</a:t>
            </a:r>
          </a:p>
          <a:p>
            <a:r>
              <a:rPr lang="it-IT" sz="2000" dirty="0" smtClean="0">
                <a:solidFill>
                  <a:schemeClr val="tx1"/>
                </a:solidFill>
              </a:rPr>
              <a:t>grandi e piccoli: un girotondo intorno alla vita	</a:t>
            </a:r>
          </a:p>
          <a:p>
            <a:pPr marL="0" indent="0">
              <a:buNone/>
            </a:pPr>
            <a:r>
              <a:rPr lang="it-IT" sz="2000" dirty="0" smtClean="0">
                <a:solidFill>
                  <a:schemeClr val="tx1"/>
                </a:solidFill>
              </a:rPr>
              <a:t>			(</a:t>
            </a:r>
            <a:r>
              <a:rPr lang="it-IT" sz="2000" i="1" dirty="0" smtClean="0">
                <a:solidFill>
                  <a:schemeClr val="tx1"/>
                </a:solidFill>
              </a:rPr>
              <a:t>Jael </a:t>
            </a:r>
            <a:r>
              <a:rPr lang="it-IT" sz="2000" i="1" dirty="0" err="1" smtClean="0">
                <a:solidFill>
                  <a:schemeClr val="tx1"/>
                </a:solidFill>
              </a:rPr>
              <a:t>Kopciowski</a:t>
            </a:r>
            <a:r>
              <a:rPr lang="it-IT" sz="2000" dirty="0">
                <a:solidFill>
                  <a:schemeClr val="tx1"/>
                </a:solidFill>
              </a:rPr>
              <a:t>)</a:t>
            </a:r>
          </a:p>
        </p:txBody>
      </p:sp>
    </p:spTree>
    <p:extLst>
      <p:ext uri="{BB962C8B-B14F-4D97-AF65-F5344CB8AC3E}">
        <p14:creationId xmlns:p14="http://schemas.microsoft.com/office/powerpoint/2010/main" val="35058108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ttotitolo 2"/>
          <p:cNvSpPr>
            <a:spLocks noGrp="1"/>
          </p:cNvSpPr>
          <p:nvPr>
            <p:ph sz="quarter" idx="1"/>
          </p:nvPr>
        </p:nvSpPr>
        <p:spPr/>
        <p:txBody>
          <a:bodyPr>
            <a:normAutofit/>
          </a:bodyPr>
          <a:lstStyle/>
          <a:p>
            <a:pPr marL="0" indent="0">
              <a:buNone/>
            </a:pPr>
            <a:r>
              <a:rPr lang="it-IT" sz="2000" dirty="0" smtClean="0">
                <a:solidFill>
                  <a:schemeClr val="tx1"/>
                </a:solidFill>
              </a:rPr>
              <a:t>				</a:t>
            </a:r>
          </a:p>
          <a:p>
            <a:pPr marL="0" indent="0">
              <a:buNone/>
            </a:pPr>
            <a:r>
              <a:rPr lang="it-IT" sz="2000" dirty="0" smtClean="0">
                <a:solidFill>
                  <a:schemeClr val="tx1"/>
                </a:solidFill>
              </a:rPr>
              <a:t>	</a:t>
            </a:r>
          </a:p>
          <a:p>
            <a:endParaRPr lang="it-IT" sz="2000" dirty="0" smtClean="0">
              <a:solidFill>
                <a:schemeClr val="tx1"/>
              </a:solidFill>
            </a:endParaRPr>
          </a:p>
        </p:txBody>
      </p:sp>
      <p:sp>
        <p:nvSpPr>
          <p:cNvPr id="4" name="Rettangolo arrotondato 3"/>
          <p:cNvSpPr/>
          <p:nvPr/>
        </p:nvSpPr>
        <p:spPr>
          <a:xfrm>
            <a:off x="500034" y="857232"/>
            <a:ext cx="2143140" cy="2857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FATTORI GENETICI</a:t>
            </a:r>
            <a:endParaRPr lang="it-IT" dirty="0"/>
          </a:p>
        </p:txBody>
      </p:sp>
      <p:sp>
        <p:nvSpPr>
          <p:cNvPr id="5" name="Rettangolo arrotondato 4"/>
          <p:cNvSpPr/>
          <p:nvPr/>
        </p:nvSpPr>
        <p:spPr>
          <a:xfrm>
            <a:off x="3214678" y="857232"/>
            <a:ext cx="2143140" cy="2857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FATTORI ORGANICI</a:t>
            </a:r>
            <a:endParaRPr lang="it-IT" dirty="0"/>
          </a:p>
        </p:txBody>
      </p:sp>
      <p:sp>
        <p:nvSpPr>
          <p:cNvPr id="7" name="Rettangolo arrotondato 6"/>
          <p:cNvSpPr/>
          <p:nvPr/>
        </p:nvSpPr>
        <p:spPr>
          <a:xfrm>
            <a:off x="5857884" y="857232"/>
            <a:ext cx="2857520" cy="2857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LIVELLO </a:t>
            </a:r>
            <a:r>
              <a:rPr lang="it-IT" dirty="0" err="1" smtClean="0">
                <a:solidFill>
                  <a:schemeClr val="tx1"/>
                </a:solidFill>
              </a:rPr>
              <a:t>DI</a:t>
            </a:r>
            <a:r>
              <a:rPr lang="it-IT" dirty="0" smtClean="0">
                <a:solidFill>
                  <a:schemeClr val="tx1"/>
                </a:solidFill>
              </a:rPr>
              <a:t> MATURAZIONE</a:t>
            </a:r>
            <a:endParaRPr lang="it-IT" dirty="0"/>
          </a:p>
        </p:txBody>
      </p:sp>
      <p:sp>
        <p:nvSpPr>
          <p:cNvPr id="8" name="Rettangolo arrotondato 7"/>
          <p:cNvSpPr/>
          <p:nvPr/>
        </p:nvSpPr>
        <p:spPr>
          <a:xfrm>
            <a:off x="3071802" y="1928802"/>
            <a:ext cx="2705120" cy="2762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EQUILIBRIO EVOLUTIVO</a:t>
            </a:r>
            <a:endParaRPr lang="it-IT" dirty="0"/>
          </a:p>
        </p:txBody>
      </p:sp>
      <p:sp>
        <p:nvSpPr>
          <p:cNvPr id="9" name="Rettangolo arrotondato 8"/>
          <p:cNvSpPr/>
          <p:nvPr/>
        </p:nvSpPr>
        <p:spPr>
          <a:xfrm>
            <a:off x="214282" y="3214686"/>
            <a:ext cx="2643206" cy="2857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STIMOLI AMBIENTALI</a:t>
            </a:r>
            <a:endParaRPr lang="it-IT" dirty="0"/>
          </a:p>
        </p:txBody>
      </p:sp>
      <p:sp>
        <p:nvSpPr>
          <p:cNvPr id="10" name="Rettangolo arrotondato 9"/>
          <p:cNvSpPr/>
          <p:nvPr/>
        </p:nvSpPr>
        <p:spPr>
          <a:xfrm>
            <a:off x="6000760" y="3214686"/>
            <a:ext cx="2857520" cy="2857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LIVELLO </a:t>
            </a:r>
            <a:r>
              <a:rPr lang="it-IT" dirty="0" err="1" smtClean="0">
                <a:solidFill>
                  <a:schemeClr val="tx1"/>
                </a:solidFill>
              </a:rPr>
              <a:t>DI</a:t>
            </a:r>
            <a:r>
              <a:rPr lang="it-IT" dirty="0" smtClean="0">
                <a:solidFill>
                  <a:schemeClr val="tx1"/>
                </a:solidFill>
              </a:rPr>
              <a:t> EDUCAZIONE</a:t>
            </a:r>
            <a:endParaRPr lang="it-IT" dirty="0"/>
          </a:p>
        </p:txBody>
      </p:sp>
      <p:sp>
        <p:nvSpPr>
          <p:cNvPr id="11" name="Rettangolo arrotondato 10"/>
          <p:cNvSpPr/>
          <p:nvPr/>
        </p:nvSpPr>
        <p:spPr>
          <a:xfrm>
            <a:off x="3214678" y="3214686"/>
            <a:ext cx="2643206" cy="2857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DIFFERENZE CULTURALI</a:t>
            </a:r>
            <a:endParaRPr lang="it-IT" dirty="0"/>
          </a:p>
        </p:txBody>
      </p:sp>
      <p:sp>
        <p:nvSpPr>
          <p:cNvPr id="12" name="Rettangolo arrotondato 11"/>
          <p:cNvSpPr/>
          <p:nvPr/>
        </p:nvSpPr>
        <p:spPr>
          <a:xfrm>
            <a:off x="214282" y="5286388"/>
            <a:ext cx="4357718" cy="285752"/>
          </a:xfrm>
          <a:prstGeom prst="roundRect">
            <a:avLst/>
          </a:prstGeom>
          <a:solidFill>
            <a:schemeClr val="accent4">
              <a:lumMod val="60000"/>
              <a:lumOff val="4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it-IT" dirty="0" smtClean="0">
                <a:solidFill>
                  <a:schemeClr val="tx1"/>
                </a:solidFill>
              </a:rPr>
              <a:t>ESPERIENZA </a:t>
            </a:r>
            <a:r>
              <a:rPr lang="it-IT" dirty="0" err="1" smtClean="0">
                <a:solidFill>
                  <a:schemeClr val="tx1"/>
                </a:solidFill>
              </a:rPr>
              <a:t>DI</a:t>
            </a:r>
            <a:r>
              <a:rPr lang="it-IT" dirty="0" smtClean="0">
                <a:solidFill>
                  <a:schemeClr val="tx1"/>
                </a:solidFill>
              </a:rPr>
              <a:t> APPRENDIMENTO MEDIATO</a:t>
            </a:r>
            <a:endParaRPr lang="it-IT" dirty="0"/>
          </a:p>
        </p:txBody>
      </p:sp>
      <p:sp>
        <p:nvSpPr>
          <p:cNvPr id="13" name="Rettangolo arrotondato 12"/>
          <p:cNvSpPr/>
          <p:nvPr/>
        </p:nvSpPr>
        <p:spPr>
          <a:xfrm>
            <a:off x="571472" y="5786454"/>
            <a:ext cx="3714776" cy="285752"/>
          </a:xfrm>
          <a:prstGeom prst="roundRect">
            <a:avLst/>
          </a:prstGeom>
          <a:solidFill>
            <a:schemeClr val="accent4">
              <a:lumMod val="60000"/>
              <a:lumOff val="4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it-IT" dirty="0" smtClean="0">
                <a:solidFill>
                  <a:schemeClr val="tx1"/>
                </a:solidFill>
              </a:rPr>
              <a:t>ADEGUATO SVILUPPO COGNITIVO</a:t>
            </a:r>
            <a:endParaRPr lang="it-IT" dirty="0"/>
          </a:p>
        </p:txBody>
      </p:sp>
      <p:sp>
        <p:nvSpPr>
          <p:cNvPr id="14" name="Rettangolo arrotondato 13"/>
          <p:cNvSpPr/>
          <p:nvPr/>
        </p:nvSpPr>
        <p:spPr>
          <a:xfrm>
            <a:off x="1000100" y="6286520"/>
            <a:ext cx="2714644" cy="285752"/>
          </a:xfrm>
          <a:prstGeom prst="roundRect">
            <a:avLst/>
          </a:prstGeom>
          <a:solidFill>
            <a:schemeClr val="accent4">
              <a:lumMod val="60000"/>
              <a:lumOff val="4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it-IT" dirty="0" smtClean="0">
                <a:solidFill>
                  <a:schemeClr val="tx1"/>
                </a:solidFill>
              </a:rPr>
              <a:t>ELEVATA MODIFICABILITÀ</a:t>
            </a:r>
            <a:endParaRPr lang="it-IT" dirty="0"/>
          </a:p>
        </p:txBody>
      </p:sp>
      <p:cxnSp>
        <p:nvCxnSpPr>
          <p:cNvPr id="16" name="Connettore 2 15"/>
          <p:cNvCxnSpPr/>
          <p:nvPr/>
        </p:nvCxnSpPr>
        <p:spPr>
          <a:xfrm rot="16200000" flipV="1">
            <a:off x="1000100" y="3571876"/>
            <a:ext cx="1714512" cy="1714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4" idx="2"/>
          </p:cNvCxnSpPr>
          <p:nvPr/>
        </p:nvCxnSpPr>
        <p:spPr>
          <a:xfrm rot="16200000" flipV="1">
            <a:off x="107125" y="2607463"/>
            <a:ext cx="4071966" cy="1143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a:endCxn id="5" idx="2"/>
          </p:cNvCxnSpPr>
          <p:nvPr/>
        </p:nvCxnSpPr>
        <p:spPr>
          <a:xfrm rot="5400000" flipH="1" flipV="1">
            <a:off x="1428728" y="2428868"/>
            <a:ext cx="4143404"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endCxn id="7" idx="2"/>
          </p:cNvCxnSpPr>
          <p:nvPr/>
        </p:nvCxnSpPr>
        <p:spPr>
          <a:xfrm flipV="1">
            <a:off x="2714612" y="1142984"/>
            <a:ext cx="4572032" cy="4071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rot="5400000" flipH="1" flipV="1">
            <a:off x="1750199" y="3321843"/>
            <a:ext cx="2857520"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5400000" flipH="1" flipV="1">
            <a:off x="2714612" y="3643314"/>
            <a:ext cx="1571636"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2643174" y="3643314"/>
            <a:ext cx="4214842" cy="1643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ttangolo arrotondato 32"/>
          <p:cNvSpPr/>
          <p:nvPr/>
        </p:nvSpPr>
        <p:spPr>
          <a:xfrm>
            <a:off x="4714876" y="5286388"/>
            <a:ext cx="4143404" cy="2857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dirty="0" smtClean="0">
                <a:solidFill>
                  <a:schemeClr val="tx1"/>
                </a:solidFill>
              </a:rPr>
              <a:t>CARENZA </a:t>
            </a:r>
            <a:r>
              <a:rPr lang="it-IT" dirty="0" err="1" smtClean="0">
                <a:solidFill>
                  <a:schemeClr val="tx1"/>
                </a:solidFill>
              </a:rPr>
              <a:t>DI</a:t>
            </a:r>
            <a:r>
              <a:rPr lang="it-IT" dirty="0" smtClean="0">
                <a:solidFill>
                  <a:schemeClr val="tx1"/>
                </a:solidFill>
              </a:rPr>
              <a:t> APPRENDIMENTO MEDIATO</a:t>
            </a:r>
            <a:endParaRPr lang="it-IT" dirty="0"/>
          </a:p>
        </p:txBody>
      </p:sp>
      <p:sp>
        <p:nvSpPr>
          <p:cNvPr id="34" name="Rettangolo arrotondato 33"/>
          <p:cNvSpPr/>
          <p:nvPr/>
        </p:nvSpPr>
        <p:spPr>
          <a:xfrm>
            <a:off x="4857752" y="5786454"/>
            <a:ext cx="3857652" cy="2857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dirty="0" smtClean="0">
                <a:solidFill>
                  <a:schemeClr val="tx1"/>
                </a:solidFill>
              </a:rPr>
              <a:t>INADEGUATO SVILUPPO COGNITIVO</a:t>
            </a:r>
            <a:endParaRPr lang="it-IT" dirty="0"/>
          </a:p>
        </p:txBody>
      </p:sp>
      <p:sp>
        <p:nvSpPr>
          <p:cNvPr id="35" name="Rettangolo arrotondato 34"/>
          <p:cNvSpPr/>
          <p:nvPr/>
        </p:nvSpPr>
        <p:spPr>
          <a:xfrm>
            <a:off x="5143504" y="6286520"/>
            <a:ext cx="2928958" cy="2857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dirty="0" smtClean="0">
                <a:solidFill>
                  <a:schemeClr val="tx1"/>
                </a:solidFill>
              </a:rPr>
              <a:t>RIDOTTA MODIFICABILITÀ</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31840" y="260648"/>
            <a:ext cx="5457800" cy="1143000"/>
          </a:xfrm>
        </p:spPr>
        <p:txBody>
          <a:bodyPr/>
          <a:lstStyle/>
          <a:p>
            <a:r>
              <a:rPr lang="it-IT" dirty="0" smtClean="0"/>
              <a:t>Il mediatore</a:t>
            </a:r>
            <a:endParaRPr lang="it-IT" dirty="0"/>
          </a:p>
        </p:txBody>
      </p:sp>
      <p:sp>
        <p:nvSpPr>
          <p:cNvPr id="6" name="Sottotitolo 2"/>
          <p:cNvSpPr>
            <a:spLocks noGrp="1"/>
          </p:cNvSpPr>
          <p:nvPr>
            <p:ph sz="quarter" idx="1"/>
          </p:nvPr>
        </p:nvSpPr>
        <p:spPr>
          <a:xfrm>
            <a:off x="2915816" y="1556792"/>
            <a:ext cx="5976664" cy="4572000"/>
          </a:xfrm>
        </p:spPr>
        <p:txBody>
          <a:bodyPr>
            <a:normAutofit/>
          </a:bodyPr>
          <a:lstStyle/>
          <a:p>
            <a:pPr marL="0" indent="0">
              <a:buNone/>
            </a:pPr>
            <a:r>
              <a:rPr lang="it-IT" sz="2000" dirty="0" err="1" smtClean="0">
                <a:solidFill>
                  <a:schemeClr val="tx1"/>
                </a:solidFill>
              </a:rPr>
              <a:t>CI</a:t>
            </a:r>
            <a:r>
              <a:rPr lang="it-IT" sz="2000" dirty="0" smtClean="0">
                <a:solidFill>
                  <a:schemeClr val="tx1"/>
                </a:solidFill>
              </a:rPr>
              <a:t> CREDE</a:t>
            </a:r>
          </a:p>
          <a:p>
            <a:endParaRPr lang="en-US" sz="2000" dirty="0" smtClean="0">
              <a:solidFill>
                <a:schemeClr val="tx1"/>
              </a:solidFill>
            </a:endParaRPr>
          </a:p>
          <a:p>
            <a:pPr marL="0" indent="0">
              <a:buNone/>
            </a:pPr>
            <a:r>
              <a:rPr lang="en-US" sz="2000" dirty="0" smtClean="0">
                <a:solidFill>
                  <a:schemeClr val="tx1"/>
                </a:solidFill>
              </a:rPr>
              <a:t>GLI ESSERI UMANI SONO MODIFICABILI</a:t>
            </a:r>
          </a:p>
          <a:p>
            <a:pPr marL="0" indent="0">
              <a:buNone/>
            </a:pPr>
            <a:r>
              <a:rPr lang="en-US" sz="2000" dirty="0" smtClean="0">
                <a:solidFill>
                  <a:schemeClr val="tx1"/>
                </a:solidFill>
              </a:rPr>
              <a:t>LA PERSONA CHE HO DAVANTI e’ MODIFICABILE</a:t>
            </a:r>
          </a:p>
          <a:p>
            <a:pPr marL="0" indent="0">
              <a:buNone/>
            </a:pPr>
            <a:r>
              <a:rPr lang="en-US" sz="2000" dirty="0" smtClean="0">
                <a:solidFill>
                  <a:schemeClr val="tx1"/>
                </a:solidFill>
              </a:rPr>
              <a:t>IO SONO MODIFICABILE</a:t>
            </a:r>
          </a:p>
          <a:p>
            <a:pPr marL="0" indent="0">
              <a:buNone/>
            </a:pPr>
            <a:r>
              <a:rPr lang="en-US" sz="2000" dirty="0" smtClean="0">
                <a:solidFill>
                  <a:schemeClr val="tx1"/>
                </a:solidFill>
              </a:rPr>
              <a:t>LA SOCIETA’ È MODIFICABILE</a:t>
            </a:r>
          </a:p>
          <a:p>
            <a:endParaRPr lang="en-US" sz="2000" dirty="0" smtClean="0">
              <a:solidFill>
                <a:schemeClr val="tx1"/>
              </a:solidFill>
            </a:endParaRPr>
          </a:p>
          <a:p>
            <a:pPr marL="0" indent="0">
              <a:buNone/>
            </a:pPr>
            <a:r>
              <a:rPr lang="en-US" sz="2000" dirty="0" smtClean="0">
                <a:solidFill>
                  <a:schemeClr val="tx1"/>
                </a:solidFill>
              </a:rPr>
              <a:t>QUINDI</a:t>
            </a:r>
          </a:p>
          <a:p>
            <a:pPr marL="0" indent="0">
              <a:buNone/>
            </a:pPr>
            <a:r>
              <a:rPr lang="en-US" sz="2000" dirty="0" smtClean="0">
                <a:solidFill>
                  <a:schemeClr val="tx1"/>
                </a:solidFill>
              </a:rPr>
              <a:t>STRUTTURA UN AMBIENTE MODIFICABILE</a:t>
            </a:r>
          </a:p>
          <a:p>
            <a:pPr marL="0" indent="0">
              <a:buNone/>
            </a:pPr>
            <a:r>
              <a:rPr lang="en-US" sz="2000" dirty="0" smtClean="0">
                <a:solidFill>
                  <a:schemeClr val="tx1"/>
                </a:solidFill>
              </a:rPr>
              <a:t>UTILIZZA GLI STRUMENTI MODIFICANTI</a:t>
            </a:r>
            <a:endParaRPr lang="it-IT" sz="2000" dirty="0">
              <a:solidFill>
                <a:schemeClr val="tx1"/>
              </a:solidFill>
            </a:endParaRPr>
          </a:p>
        </p:txBody>
      </p:sp>
      <p:pic>
        <p:nvPicPr>
          <p:cNvPr id="4098" name="Picture 2" descr="C:\Users\Eleonora\Desktop\feuerste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1987013"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Presupposti del metodo</a:t>
            </a:r>
            <a:endParaRPr lang="it-IT" dirty="0"/>
          </a:p>
        </p:txBody>
      </p:sp>
      <p:sp>
        <p:nvSpPr>
          <p:cNvPr id="3" name="Sottotitolo 2"/>
          <p:cNvSpPr>
            <a:spLocks noGrp="1"/>
          </p:cNvSpPr>
          <p:nvPr>
            <p:ph sz="quarter" idx="1"/>
          </p:nvPr>
        </p:nvSpPr>
        <p:spPr/>
        <p:txBody>
          <a:bodyPr/>
          <a:lstStyle/>
          <a:p>
            <a:r>
              <a:rPr lang="it-IT" dirty="0" smtClean="0">
                <a:solidFill>
                  <a:schemeClr val="tx1"/>
                </a:solidFill>
              </a:rPr>
              <a:t>Parlavamo di intelligenza entitaria e dinamica …..</a:t>
            </a:r>
          </a:p>
          <a:p>
            <a:r>
              <a:rPr lang="it-IT" dirty="0" smtClean="0">
                <a:solidFill>
                  <a:schemeClr val="tx1"/>
                </a:solidFill>
              </a:rPr>
              <a:t>‘l’intelligenza non è fissa, piuttosto è modificabile … e si modifica con l’intervento MEDIATO’</a:t>
            </a:r>
          </a:p>
          <a:p>
            <a:endParaRPr lang="it-IT" dirty="0">
              <a:solidFill>
                <a:schemeClr val="tx1"/>
              </a:solidFill>
            </a:endParaRPr>
          </a:p>
          <a:p>
            <a:pPr algn="l"/>
            <a:r>
              <a:rPr lang="it-IT" dirty="0" smtClean="0">
                <a:solidFill>
                  <a:schemeClr val="tx1"/>
                </a:solidFill>
              </a:rPr>
              <a:t>dici: è faticoso frequentare i bambini, hai ragione</a:t>
            </a:r>
          </a:p>
          <a:p>
            <a:pPr algn="l"/>
            <a:r>
              <a:rPr lang="it-IT" dirty="0" smtClean="0">
                <a:solidFill>
                  <a:schemeClr val="tx1"/>
                </a:solidFill>
              </a:rPr>
              <a:t>aggiungi: bisogna mettersi al loro livello, abbassarsi, scendere, piegarsi, farsi piccoli.</a:t>
            </a:r>
            <a:endParaRPr lang="it-IT"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metodo </a:t>
            </a:r>
            <a:r>
              <a:rPr lang="it-IT" dirty="0" err="1" smtClean="0"/>
              <a:t>Feuerstein</a:t>
            </a:r>
            <a:endParaRPr lang="it-IT" dirty="0"/>
          </a:p>
        </p:txBody>
      </p:sp>
      <p:sp>
        <p:nvSpPr>
          <p:cNvPr id="3" name="Segnaposto contenuto 2"/>
          <p:cNvSpPr>
            <a:spLocks noGrp="1"/>
          </p:cNvSpPr>
          <p:nvPr>
            <p:ph sz="quarter" idx="1"/>
          </p:nvPr>
        </p:nvSpPr>
        <p:spPr/>
        <p:txBody>
          <a:bodyPr/>
          <a:lstStyle/>
          <a:p>
            <a:r>
              <a:rPr lang="it-IT" dirty="0" smtClean="0"/>
              <a:t>Metodo di valutazione dinamica (LPAD)</a:t>
            </a:r>
          </a:p>
          <a:p>
            <a:r>
              <a:rPr lang="it-IT" dirty="0" smtClean="0"/>
              <a:t>Metodo di riabilitazione/abilitazione PAS BASIC</a:t>
            </a:r>
          </a:p>
          <a:p>
            <a:r>
              <a:rPr lang="it-IT" dirty="0"/>
              <a:t>Metodo di riabilitazione/abilitazione PAS </a:t>
            </a:r>
            <a:r>
              <a:rPr lang="it-IT" dirty="0" smtClean="0"/>
              <a:t>STANDARD</a:t>
            </a:r>
          </a:p>
          <a:p>
            <a:r>
              <a:rPr lang="it-IT" dirty="0" smtClean="0"/>
              <a:t>Metodo di riabilitazione/abilitazione PAS TATTILE</a:t>
            </a:r>
          </a:p>
          <a:p>
            <a:endParaRPr lang="it-IT" dirty="0"/>
          </a:p>
          <a:p>
            <a:r>
              <a:rPr lang="it-IT" dirty="0" smtClean="0"/>
              <a:t>GENITORI, INSEGNANTI, EDUCATORI, PSICOLOGI, NEURIPSICHIATRI INFANTILI…..TUTTI COLORO CHE VOGLIONO DIVENTARE MEDIATORI</a:t>
            </a:r>
            <a:endParaRPr lang="it-IT" dirty="0"/>
          </a:p>
        </p:txBody>
      </p:sp>
    </p:spTree>
    <p:extLst>
      <p:ext uri="{BB962C8B-B14F-4D97-AF65-F5344CB8AC3E}">
        <p14:creationId xmlns:p14="http://schemas.microsoft.com/office/powerpoint/2010/main" val="33985170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Presupposti del metodo</a:t>
            </a:r>
            <a:endParaRPr lang="it-IT" dirty="0"/>
          </a:p>
        </p:txBody>
      </p:sp>
      <p:sp>
        <p:nvSpPr>
          <p:cNvPr id="3" name="Sottotitolo 2"/>
          <p:cNvSpPr>
            <a:spLocks noGrp="1"/>
          </p:cNvSpPr>
          <p:nvPr>
            <p:ph sz="quarter" idx="1"/>
          </p:nvPr>
        </p:nvSpPr>
        <p:spPr/>
        <p:txBody>
          <a:bodyPr/>
          <a:lstStyle/>
          <a:p>
            <a:pPr algn="l"/>
            <a:r>
              <a:rPr lang="it-IT" dirty="0" smtClean="0">
                <a:solidFill>
                  <a:schemeClr val="tx1"/>
                </a:solidFill>
              </a:rPr>
              <a:t>io dico: ti sbagli!</a:t>
            </a:r>
          </a:p>
          <a:p>
            <a:pPr algn="l"/>
            <a:r>
              <a:rPr lang="it-IT" dirty="0" smtClean="0">
                <a:solidFill>
                  <a:schemeClr val="tx1"/>
                </a:solidFill>
              </a:rPr>
              <a:t>non è questo l’aspetto più faticoso. È piuttosto il fatto di essere costretti ad elevarsi, fino all’altezza dei loro sentimenti, ad estendersi, allungarsi, sollevarsi sulla punta dei piedi per non ferirli!</a:t>
            </a:r>
            <a:endParaRPr lang="it-IT" dirty="0">
              <a:solidFill>
                <a:schemeClr val="tx1"/>
              </a:solidFill>
            </a:endParaRPr>
          </a:p>
        </p:txBody>
      </p:sp>
    </p:spTree>
    <p:extLst>
      <p:ext uri="{BB962C8B-B14F-4D97-AF65-F5344CB8AC3E}">
        <p14:creationId xmlns:p14="http://schemas.microsoft.com/office/powerpoint/2010/main" val="849595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t>
            </a:r>
            <a:r>
              <a:rPr smtClean="0"/>
              <a:t>e funzioni cognitive</a:t>
            </a:r>
            <a:endParaRPr lang="it-IT" dirty="0"/>
          </a:p>
        </p:txBody>
      </p:sp>
      <p:sp>
        <p:nvSpPr>
          <p:cNvPr id="3" name="Sottotitolo 2"/>
          <p:cNvSpPr>
            <a:spLocks noGrp="1"/>
          </p:cNvSpPr>
          <p:nvPr>
            <p:ph sz="quarter" idx="1"/>
          </p:nvPr>
        </p:nvSpPr>
        <p:spPr/>
        <p:txBody>
          <a:bodyPr>
            <a:normAutofit/>
          </a:bodyPr>
          <a:lstStyle/>
          <a:p>
            <a:r>
              <a:rPr lang="it-IT" dirty="0" smtClean="0">
                <a:solidFill>
                  <a:schemeClr val="tx1"/>
                </a:solidFill>
              </a:rPr>
              <a:t>strategia cognitiva</a:t>
            </a:r>
          </a:p>
          <a:p>
            <a:r>
              <a:rPr lang="it-IT" dirty="0" smtClean="0">
                <a:solidFill>
                  <a:schemeClr val="tx1"/>
                </a:solidFill>
              </a:rPr>
              <a:t>devo dare a me stesso abbastanza tempo</a:t>
            </a:r>
          </a:p>
          <a:p>
            <a:r>
              <a:rPr lang="it-IT" dirty="0" smtClean="0">
                <a:solidFill>
                  <a:schemeClr val="tx1"/>
                </a:solidFill>
              </a:rPr>
              <a:t>cosa sto facendo? mi fermo </a:t>
            </a:r>
          </a:p>
          <a:p>
            <a:r>
              <a:rPr lang="it-IT" dirty="0" smtClean="0">
                <a:solidFill>
                  <a:schemeClr val="tx1"/>
                </a:solidFill>
              </a:rPr>
              <a:t>quale obiettivo voglio raggiungere? seleziono lo scopo</a:t>
            </a:r>
          </a:p>
          <a:p>
            <a:r>
              <a:rPr lang="it-IT" dirty="0" smtClean="0">
                <a:solidFill>
                  <a:schemeClr val="tx1"/>
                </a:solidFill>
              </a:rPr>
              <a:t>quali tappe sono necessarie per raggiungere lo scopo? faccio una lista di passi necessari</a:t>
            </a:r>
          </a:p>
          <a:p>
            <a:r>
              <a:rPr lang="it-IT" dirty="0" smtClean="0">
                <a:solidFill>
                  <a:schemeClr val="tx1"/>
                </a:solidFill>
              </a:rPr>
              <a:t>quali sono le tappe da eseguire? imparo i passi</a:t>
            </a:r>
          </a:p>
          <a:p>
            <a:r>
              <a:rPr lang="it-IT" dirty="0" smtClean="0">
                <a:solidFill>
                  <a:schemeClr val="tx1"/>
                </a:solidFill>
              </a:rPr>
              <a:t>sto eseguendo esattamente ciò che mi ero prefissato? verifico</a:t>
            </a:r>
            <a:endParaRPr lang="it-IT"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t>
            </a:r>
            <a:r>
              <a:rPr dirty="0" smtClean="0"/>
              <a:t>e </a:t>
            </a:r>
            <a:r>
              <a:rPr dirty="0" err="1" smtClean="0"/>
              <a:t>funzioni</a:t>
            </a:r>
            <a:r>
              <a:rPr dirty="0" smtClean="0"/>
              <a:t> cognitive</a:t>
            </a:r>
            <a:br>
              <a:rPr dirty="0" smtClean="0"/>
            </a:br>
            <a:r>
              <a:rPr dirty="0" smtClean="0"/>
              <a:t>in </a:t>
            </a:r>
            <a:r>
              <a:rPr lang="en-US" dirty="0" smtClean="0"/>
              <a:t>input</a:t>
            </a:r>
            <a:endParaRPr lang="it-IT" dirty="0"/>
          </a:p>
        </p:txBody>
      </p:sp>
      <p:sp>
        <p:nvSpPr>
          <p:cNvPr id="3" name="Sottotitolo 2"/>
          <p:cNvSpPr>
            <a:spLocks noGrp="1"/>
          </p:cNvSpPr>
          <p:nvPr>
            <p:ph sz="quarter" idx="1"/>
          </p:nvPr>
        </p:nvSpPr>
        <p:spPr/>
        <p:txBody>
          <a:bodyPr>
            <a:normAutofit fontScale="92500"/>
          </a:bodyPr>
          <a:lstStyle/>
          <a:p>
            <a:r>
              <a:rPr lang="it-IT" dirty="0" smtClean="0">
                <a:solidFill>
                  <a:schemeClr val="tx1"/>
                </a:solidFill>
              </a:rPr>
              <a:t>percezione chiara</a:t>
            </a:r>
          </a:p>
          <a:p>
            <a:r>
              <a:rPr lang="it-IT" dirty="0" smtClean="0">
                <a:solidFill>
                  <a:schemeClr val="tx1"/>
                </a:solidFill>
              </a:rPr>
              <a:t>esplorazione sistematica</a:t>
            </a:r>
          </a:p>
          <a:p>
            <a:r>
              <a:rPr lang="it-IT" dirty="0" smtClean="0">
                <a:solidFill>
                  <a:schemeClr val="tx1"/>
                </a:solidFill>
              </a:rPr>
              <a:t>possesso di strumenti verbali che influenzano la discriminazione</a:t>
            </a:r>
          </a:p>
          <a:p>
            <a:r>
              <a:rPr lang="it-IT" dirty="0" smtClean="0">
                <a:solidFill>
                  <a:schemeClr val="tx1"/>
                </a:solidFill>
              </a:rPr>
              <a:t>orientamento spaziale</a:t>
            </a:r>
          </a:p>
          <a:p>
            <a:r>
              <a:rPr lang="it-IT" dirty="0" smtClean="0">
                <a:solidFill>
                  <a:schemeClr val="tx1"/>
                </a:solidFill>
              </a:rPr>
              <a:t>concetti temporali</a:t>
            </a:r>
          </a:p>
          <a:p>
            <a:r>
              <a:rPr lang="it-IT" dirty="0" smtClean="0">
                <a:solidFill>
                  <a:schemeClr val="tx1"/>
                </a:solidFill>
              </a:rPr>
              <a:t>permanenza delle costanti</a:t>
            </a:r>
          </a:p>
          <a:p>
            <a:r>
              <a:rPr lang="it-IT" dirty="0" smtClean="0">
                <a:solidFill>
                  <a:schemeClr val="tx1"/>
                </a:solidFill>
              </a:rPr>
              <a:t>bisogno di precisione</a:t>
            </a:r>
          </a:p>
          <a:p>
            <a:r>
              <a:rPr lang="it-IT" dirty="0" smtClean="0">
                <a:solidFill>
                  <a:schemeClr val="tx1"/>
                </a:solidFill>
              </a:rPr>
              <a:t>considerare contemporaneamente più fonti di informazione</a:t>
            </a:r>
          </a:p>
          <a:p>
            <a:endParaRPr lang="it-IT" dirty="0">
              <a:solidFill>
                <a:schemeClr val="tx1"/>
              </a:solidFill>
            </a:endParaRPr>
          </a:p>
          <a:p>
            <a:r>
              <a:rPr lang="it-IT" dirty="0" smtClean="0">
                <a:solidFill>
                  <a:schemeClr val="tx1"/>
                </a:solidFill>
              </a:rPr>
              <a:t>PERCEZIONE-ATTENZIONE-MBT-WM</a:t>
            </a:r>
            <a:endParaRPr lang="it-IT" dirty="0">
              <a:solidFill>
                <a:schemeClr val="tx1"/>
              </a:solidFill>
            </a:endParaRPr>
          </a:p>
        </p:txBody>
      </p:sp>
    </p:spTree>
    <p:extLst>
      <p:ext uri="{BB962C8B-B14F-4D97-AF65-F5344CB8AC3E}">
        <p14:creationId xmlns:p14="http://schemas.microsoft.com/office/powerpoint/2010/main" val="27068780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t>
            </a:r>
            <a:r>
              <a:rPr dirty="0" smtClean="0"/>
              <a:t>e </a:t>
            </a:r>
            <a:r>
              <a:rPr dirty="0" err="1" smtClean="0"/>
              <a:t>funzioni</a:t>
            </a:r>
            <a:r>
              <a:rPr dirty="0" smtClean="0"/>
              <a:t> cognitive</a:t>
            </a:r>
            <a:br>
              <a:rPr dirty="0" smtClean="0"/>
            </a:br>
            <a:r>
              <a:rPr dirty="0" smtClean="0"/>
              <a:t>in </a:t>
            </a:r>
            <a:r>
              <a:rPr lang="en-US" dirty="0" err="1" smtClean="0"/>
              <a:t>elaborazione</a:t>
            </a:r>
            <a:endParaRPr lang="it-IT" dirty="0"/>
          </a:p>
        </p:txBody>
      </p:sp>
      <p:sp>
        <p:nvSpPr>
          <p:cNvPr id="3" name="Sottotitolo 2"/>
          <p:cNvSpPr>
            <a:spLocks noGrp="1"/>
          </p:cNvSpPr>
          <p:nvPr>
            <p:ph sz="quarter" idx="1"/>
          </p:nvPr>
        </p:nvSpPr>
        <p:spPr/>
        <p:txBody>
          <a:bodyPr>
            <a:normAutofit/>
          </a:bodyPr>
          <a:lstStyle/>
          <a:p>
            <a:r>
              <a:rPr lang="it-IT" dirty="0" smtClean="0">
                <a:solidFill>
                  <a:schemeClr val="tx1"/>
                </a:solidFill>
              </a:rPr>
              <a:t>percepire l’esistenza di un problema e saperlo definire</a:t>
            </a:r>
          </a:p>
          <a:p>
            <a:r>
              <a:rPr lang="it-IT" dirty="0" smtClean="0">
                <a:solidFill>
                  <a:schemeClr val="tx1"/>
                </a:solidFill>
              </a:rPr>
              <a:t>distinguere i dati rilevanti</a:t>
            </a:r>
          </a:p>
          <a:p>
            <a:r>
              <a:rPr lang="it-IT" dirty="0" smtClean="0">
                <a:solidFill>
                  <a:schemeClr val="tx1"/>
                </a:solidFill>
              </a:rPr>
              <a:t>comportamento comparativo spontaneo</a:t>
            </a:r>
          </a:p>
          <a:p>
            <a:r>
              <a:rPr lang="it-IT" dirty="0" smtClean="0">
                <a:solidFill>
                  <a:schemeClr val="tx1"/>
                </a:solidFill>
              </a:rPr>
              <a:t>ampiezza del campo mentale</a:t>
            </a:r>
          </a:p>
          <a:p>
            <a:r>
              <a:rPr lang="it-IT" dirty="0" smtClean="0">
                <a:solidFill>
                  <a:schemeClr val="tx1"/>
                </a:solidFill>
              </a:rPr>
              <a:t>comportamento di pianificazione</a:t>
            </a:r>
          </a:p>
          <a:p>
            <a:r>
              <a:rPr lang="it-IT" dirty="0" smtClean="0">
                <a:solidFill>
                  <a:schemeClr val="tx1"/>
                </a:solidFill>
              </a:rPr>
              <a:t>bisogno di ragionamento logico</a:t>
            </a:r>
          </a:p>
          <a:p>
            <a:r>
              <a:rPr lang="it-IT" dirty="0" smtClean="0">
                <a:solidFill>
                  <a:schemeClr val="tx1"/>
                </a:solidFill>
              </a:rPr>
              <a:t>interiorizzazione</a:t>
            </a:r>
          </a:p>
        </p:txBody>
      </p:sp>
    </p:spTree>
    <p:extLst>
      <p:ext uri="{BB962C8B-B14F-4D97-AF65-F5344CB8AC3E}">
        <p14:creationId xmlns:p14="http://schemas.microsoft.com/office/powerpoint/2010/main" val="34951953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t>
            </a:r>
            <a:r>
              <a:rPr dirty="0" smtClean="0"/>
              <a:t>e </a:t>
            </a:r>
            <a:r>
              <a:rPr dirty="0" err="1" smtClean="0"/>
              <a:t>funzioni</a:t>
            </a:r>
            <a:r>
              <a:rPr dirty="0" smtClean="0"/>
              <a:t> cognitive</a:t>
            </a:r>
            <a:br>
              <a:rPr dirty="0" smtClean="0"/>
            </a:br>
            <a:r>
              <a:rPr dirty="0" smtClean="0"/>
              <a:t>in </a:t>
            </a:r>
            <a:r>
              <a:rPr lang="en-US" dirty="0" err="1" smtClean="0"/>
              <a:t>elaborazione</a:t>
            </a:r>
            <a:endParaRPr lang="it-IT" dirty="0"/>
          </a:p>
        </p:txBody>
      </p:sp>
      <p:sp>
        <p:nvSpPr>
          <p:cNvPr id="3" name="Sottotitolo 2"/>
          <p:cNvSpPr>
            <a:spLocks noGrp="1"/>
          </p:cNvSpPr>
          <p:nvPr>
            <p:ph sz="quarter" idx="1"/>
          </p:nvPr>
        </p:nvSpPr>
        <p:spPr/>
        <p:txBody>
          <a:bodyPr>
            <a:normAutofit/>
          </a:bodyPr>
          <a:lstStyle/>
          <a:p>
            <a:r>
              <a:rPr lang="it-IT" dirty="0">
                <a:solidFill>
                  <a:schemeClr val="tx1"/>
                </a:solidFill>
              </a:rPr>
              <a:t>pensiero inferenziale ed ipotetico</a:t>
            </a:r>
          </a:p>
          <a:p>
            <a:r>
              <a:rPr lang="it-IT" dirty="0">
                <a:solidFill>
                  <a:schemeClr val="tx1"/>
                </a:solidFill>
              </a:rPr>
              <a:t>possesso di strategie per verificare le ipotesi</a:t>
            </a:r>
          </a:p>
          <a:p>
            <a:r>
              <a:rPr lang="it-IT" dirty="0">
                <a:solidFill>
                  <a:schemeClr val="tx1"/>
                </a:solidFill>
              </a:rPr>
              <a:t>capacità di definire il quadro necessario alla soluzione dei problemi</a:t>
            </a:r>
          </a:p>
          <a:p>
            <a:r>
              <a:rPr lang="it-IT" dirty="0">
                <a:solidFill>
                  <a:schemeClr val="tx1"/>
                </a:solidFill>
              </a:rPr>
              <a:t>elaborazione di categorie cognitive</a:t>
            </a:r>
          </a:p>
          <a:p>
            <a:r>
              <a:rPr lang="it-IT" dirty="0">
                <a:solidFill>
                  <a:schemeClr val="tx1"/>
                </a:solidFill>
              </a:rPr>
              <a:t>comportamento sommativo</a:t>
            </a:r>
          </a:p>
          <a:p>
            <a:r>
              <a:rPr lang="it-IT" dirty="0">
                <a:solidFill>
                  <a:schemeClr val="tx1"/>
                </a:solidFill>
              </a:rPr>
              <a:t>proiezione di relazioni </a:t>
            </a:r>
            <a:r>
              <a:rPr lang="it-IT" dirty="0" smtClean="0">
                <a:solidFill>
                  <a:schemeClr val="tx1"/>
                </a:solidFill>
              </a:rPr>
              <a:t>virtuali</a:t>
            </a:r>
          </a:p>
          <a:p>
            <a:r>
              <a:rPr lang="it-IT" dirty="0" smtClean="0">
                <a:solidFill>
                  <a:schemeClr val="tx1"/>
                </a:solidFill>
              </a:rPr>
              <a:t>PROBLEM SOLVING-FUNZIONI ESECUTIVE-MEMORIA</a:t>
            </a:r>
            <a:endParaRPr lang="it-IT" dirty="0">
              <a:solidFill>
                <a:schemeClr val="tx1"/>
              </a:solidFill>
            </a:endParaRPr>
          </a:p>
        </p:txBody>
      </p:sp>
    </p:spTree>
    <p:extLst>
      <p:ext uri="{BB962C8B-B14F-4D97-AF65-F5344CB8AC3E}">
        <p14:creationId xmlns:p14="http://schemas.microsoft.com/office/powerpoint/2010/main" val="7255697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t>
            </a:r>
            <a:r>
              <a:rPr dirty="0" smtClean="0"/>
              <a:t>e </a:t>
            </a:r>
            <a:r>
              <a:rPr dirty="0" err="1" smtClean="0"/>
              <a:t>funzioni</a:t>
            </a:r>
            <a:r>
              <a:rPr dirty="0" smtClean="0"/>
              <a:t> cognitive</a:t>
            </a:r>
            <a:br>
              <a:rPr dirty="0" smtClean="0"/>
            </a:br>
            <a:r>
              <a:rPr dirty="0" smtClean="0"/>
              <a:t>in </a:t>
            </a:r>
            <a:r>
              <a:rPr lang="en-US" dirty="0" smtClean="0"/>
              <a:t>output</a:t>
            </a:r>
            <a:endParaRPr lang="it-IT" dirty="0"/>
          </a:p>
        </p:txBody>
      </p:sp>
      <p:sp>
        <p:nvSpPr>
          <p:cNvPr id="3" name="Sottotitolo 2"/>
          <p:cNvSpPr>
            <a:spLocks noGrp="1"/>
          </p:cNvSpPr>
          <p:nvPr>
            <p:ph sz="quarter" idx="1"/>
          </p:nvPr>
        </p:nvSpPr>
        <p:spPr/>
        <p:txBody>
          <a:bodyPr>
            <a:normAutofit/>
          </a:bodyPr>
          <a:lstStyle/>
          <a:p>
            <a:r>
              <a:rPr lang="it-IT" dirty="0" smtClean="0">
                <a:solidFill>
                  <a:schemeClr val="tx1"/>
                </a:solidFill>
              </a:rPr>
              <a:t>comunicazione non egocentrica</a:t>
            </a:r>
          </a:p>
          <a:p>
            <a:r>
              <a:rPr lang="it-IT" dirty="0" smtClean="0">
                <a:solidFill>
                  <a:schemeClr val="tx1"/>
                </a:solidFill>
              </a:rPr>
              <a:t>superamento delle situazioni di blocco</a:t>
            </a:r>
          </a:p>
          <a:p>
            <a:r>
              <a:rPr lang="it-IT" dirty="0" smtClean="0">
                <a:solidFill>
                  <a:schemeClr val="tx1"/>
                </a:solidFill>
              </a:rPr>
              <a:t>eliminazione dell’approccio per tentativi ed errori</a:t>
            </a:r>
          </a:p>
          <a:p>
            <a:r>
              <a:rPr lang="it-IT" dirty="0" smtClean="0">
                <a:solidFill>
                  <a:schemeClr val="tx1"/>
                </a:solidFill>
              </a:rPr>
              <a:t>bisogno di precisione e di esattezza nella comunicazione di risposte</a:t>
            </a:r>
          </a:p>
          <a:p>
            <a:r>
              <a:rPr lang="it-IT" dirty="0" smtClean="0">
                <a:solidFill>
                  <a:schemeClr val="tx1"/>
                </a:solidFill>
              </a:rPr>
              <a:t>trasposizione visiva</a:t>
            </a:r>
          </a:p>
          <a:p>
            <a:r>
              <a:rPr lang="it-IT" dirty="0" smtClean="0">
                <a:solidFill>
                  <a:schemeClr val="tx1"/>
                </a:solidFill>
              </a:rPr>
              <a:t>controllo dell’impulsività</a:t>
            </a:r>
          </a:p>
          <a:p>
            <a:r>
              <a:rPr lang="it-IT" dirty="0" smtClean="0">
                <a:solidFill>
                  <a:schemeClr val="tx1"/>
                </a:solidFill>
              </a:rPr>
              <a:t>PENSIERO-LINGUAGGIO</a:t>
            </a:r>
            <a:endParaRPr lang="it-IT" dirty="0">
              <a:solidFill>
                <a:schemeClr val="tx1"/>
              </a:solidFill>
            </a:endParaRPr>
          </a:p>
        </p:txBody>
      </p:sp>
    </p:spTree>
    <p:extLst>
      <p:ext uri="{BB962C8B-B14F-4D97-AF65-F5344CB8AC3E}">
        <p14:creationId xmlns:p14="http://schemas.microsoft.com/office/powerpoint/2010/main" val="35482061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t>
            </a:r>
            <a:r>
              <a:rPr dirty="0" smtClean="0"/>
              <a:t>e </a:t>
            </a:r>
            <a:r>
              <a:rPr dirty="0" err="1" smtClean="0"/>
              <a:t>funzioni</a:t>
            </a:r>
            <a:r>
              <a:rPr dirty="0" smtClean="0"/>
              <a:t> cognitive</a:t>
            </a:r>
            <a:br>
              <a:rPr dirty="0" smtClean="0"/>
            </a:br>
            <a:r>
              <a:rPr dirty="0" smtClean="0"/>
              <a:t>in </a:t>
            </a:r>
            <a:r>
              <a:rPr lang="en-US" dirty="0" smtClean="0"/>
              <a:t>output</a:t>
            </a:r>
            <a:endParaRPr lang="it-IT" dirty="0"/>
          </a:p>
        </p:txBody>
      </p:sp>
      <p:sp>
        <p:nvSpPr>
          <p:cNvPr id="3" name="Sottotitolo 2"/>
          <p:cNvSpPr>
            <a:spLocks noGrp="1"/>
          </p:cNvSpPr>
          <p:nvPr>
            <p:ph sz="quarter" idx="1"/>
          </p:nvPr>
        </p:nvSpPr>
        <p:spPr/>
        <p:txBody>
          <a:bodyPr>
            <a:normAutofit/>
          </a:bodyPr>
          <a:lstStyle/>
          <a:p>
            <a:r>
              <a:rPr lang="it-IT" dirty="0" smtClean="0">
                <a:solidFill>
                  <a:schemeClr val="tx1"/>
                </a:solidFill>
              </a:rPr>
              <a:t>SENSAZIONE-PERCEZIONE-ATTENZIONE-LINGUAGGIO-APPRENDIMENTO-MEMORIA-FUNZIONI ESECUTIVE-PENSIERO IPOTETICO, DEDUTTIVO, INFERENZIALE, RIFLESSIVO, DIVERGENTE</a:t>
            </a:r>
          </a:p>
          <a:p>
            <a:endParaRPr lang="it-IT" dirty="0">
              <a:solidFill>
                <a:schemeClr val="tx1"/>
              </a:solidFill>
            </a:endParaRPr>
          </a:p>
          <a:p>
            <a:pPr marL="0" indent="0">
              <a:buNone/>
            </a:pPr>
            <a:endParaRPr lang="it-IT" dirty="0" smtClean="0">
              <a:solidFill>
                <a:schemeClr val="tx1"/>
              </a:solidFill>
            </a:endParaRPr>
          </a:p>
          <a:p>
            <a:r>
              <a:rPr lang="it-IT" dirty="0" smtClean="0">
                <a:solidFill>
                  <a:schemeClr val="tx1"/>
                </a:solidFill>
              </a:rPr>
              <a:t>SISTEMA COGNITIVO GLOBALE</a:t>
            </a:r>
            <a:endParaRPr lang="it-IT" dirty="0">
              <a:solidFill>
                <a:schemeClr val="tx1"/>
              </a:solidFill>
            </a:endParaRPr>
          </a:p>
        </p:txBody>
      </p:sp>
    </p:spTree>
    <p:extLst>
      <p:ext uri="{BB962C8B-B14F-4D97-AF65-F5344CB8AC3E}">
        <p14:creationId xmlns:p14="http://schemas.microsoft.com/office/powerpoint/2010/main" val="22317192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dirty="0" smtClean="0"/>
              <a:t>OPERAZIONI MENTALI</a:t>
            </a:r>
            <a:endParaRPr lang="it-IT" dirty="0"/>
          </a:p>
        </p:txBody>
      </p:sp>
      <p:sp>
        <p:nvSpPr>
          <p:cNvPr id="3" name="Sottotitolo 2"/>
          <p:cNvSpPr>
            <a:spLocks noGrp="1"/>
          </p:cNvSpPr>
          <p:nvPr>
            <p:ph sz="quarter" idx="1"/>
          </p:nvPr>
        </p:nvSpPr>
        <p:spPr/>
        <p:txBody>
          <a:bodyPr>
            <a:normAutofit fontScale="85000" lnSpcReduction="20000"/>
          </a:bodyPr>
          <a:lstStyle/>
          <a:p>
            <a:r>
              <a:rPr lang="it-IT" dirty="0" smtClean="0">
                <a:solidFill>
                  <a:schemeClr val="tx1"/>
                </a:solidFill>
              </a:rPr>
              <a:t>IDENTIFICAZIONE</a:t>
            </a:r>
          </a:p>
          <a:p>
            <a:r>
              <a:rPr lang="it-IT" dirty="0" smtClean="0">
                <a:solidFill>
                  <a:schemeClr val="tx1"/>
                </a:solidFill>
              </a:rPr>
              <a:t>CONFRONTO</a:t>
            </a:r>
          </a:p>
          <a:p>
            <a:r>
              <a:rPr lang="it-IT" dirty="0" smtClean="0">
                <a:solidFill>
                  <a:schemeClr val="tx1"/>
                </a:solidFill>
              </a:rPr>
              <a:t>ANALISI</a:t>
            </a:r>
          </a:p>
          <a:p>
            <a:r>
              <a:rPr lang="it-IT" dirty="0" smtClean="0">
                <a:solidFill>
                  <a:schemeClr val="tx1"/>
                </a:solidFill>
              </a:rPr>
              <a:t>SINTESI</a:t>
            </a:r>
          </a:p>
          <a:p>
            <a:r>
              <a:rPr lang="it-IT" dirty="0" smtClean="0">
                <a:solidFill>
                  <a:schemeClr val="tx1"/>
                </a:solidFill>
              </a:rPr>
              <a:t>CLASSIFICAZIONE</a:t>
            </a:r>
          </a:p>
          <a:p>
            <a:r>
              <a:rPr lang="it-IT" dirty="0" smtClean="0">
                <a:solidFill>
                  <a:schemeClr val="tx1"/>
                </a:solidFill>
              </a:rPr>
              <a:t>CODIFICAZIONE/DECODIFICAZIONE</a:t>
            </a:r>
          </a:p>
          <a:p>
            <a:r>
              <a:rPr lang="it-IT" dirty="0" smtClean="0">
                <a:solidFill>
                  <a:schemeClr val="tx1"/>
                </a:solidFill>
              </a:rPr>
              <a:t>PROIEZIONE DI RELAZIONI VIRTUALI</a:t>
            </a:r>
          </a:p>
          <a:p>
            <a:r>
              <a:rPr lang="it-IT" dirty="0" smtClean="0">
                <a:solidFill>
                  <a:schemeClr val="tx1"/>
                </a:solidFill>
              </a:rPr>
              <a:t>DIFFERENZIAZIONE</a:t>
            </a:r>
          </a:p>
          <a:p>
            <a:r>
              <a:rPr lang="it-IT" dirty="0" smtClean="0">
                <a:solidFill>
                  <a:schemeClr val="tx1"/>
                </a:solidFill>
              </a:rPr>
              <a:t>RAPPRESENTAZIONE MENTALE</a:t>
            </a:r>
          </a:p>
          <a:p>
            <a:r>
              <a:rPr lang="it-IT" dirty="0" smtClean="0">
                <a:solidFill>
                  <a:schemeClr val="tx1"/>
                </a:solidFill>
              </a:rPr>
              <a:t>TRASFORMAZIONE MENTALE</a:t>
            </a:r>
          </a:p>
          <a:p>
            <a:r>
              <a:rPr lang="it-IT" dirty="0" smtClean="0">
                <a:solidFill>
                  <a:schemeClr val="tx1"/>
                </a:solidFill>
              </a:rPr>
              <a:t>RAGIONAMENTO TRANSITIVO, LOGICO, ANALOGICO</a:t>
            </a:r>
          </a:p>
          <a:p>
            <a:r>
              <a:rPr lang="it-IT" dirty="0" smtClean="0">
                <a:solidFill>
                  <a:schemeClr val="tx1"/>
                </a:solidFill>
              </a:rPr>
              <a:t>PENSIERO </a:t>
            </a:r>
            <a:r>
              <a:rPr lang="it-IT" dirty="0">
                <a:solidFill>
                  <a:schemeClr val="tx1"/>
                </a:solidFill>
              </a:rPr>
              <a:t>DIVERGENTE E </a:t>
            </a:r>
            <a:r>
              <a:rPr lang="it-IT" dirty="0" smtClean="0">
                <a:solidFill>
                  <a:schemeClr val="tx1"/>
                </a:solidFill>
              </a:rPr>
              <a:t>IPOTETICO SILLOGISTICO, INFERENZIALE, DEDUTTIVO, INDUTTIVO</a:t>
            </a:r>
            <a:endParaRPr lang="it-IT" dirty="0">
              <a:solidFill>
                <a:schemeClr val="tx1"/>
              </a:solidFill>
            </a:endParaRPr>
          </a:p>
        </p:txBody>
      </p:sp>
    </p:spTree>
    <p:extLst>
      <p:ext uri="{BB962C8B-B14F-4D97-AF65-F5344CB8AC3E}">
        <p14:creationId xmlns:p14="http://schemas.microsoft.com/office/powerpoint/2010/main" val="25319342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PAS </a:t>
            </a:r>
            <a:endParaRPr lang="it-IT" dirty="0"/>
          </a:p>
        </p:txBody>
      </p:sp>
      <p:sp>
        <p:nvSpPr>
          <p:cNvPr id="6" name="Sottotitolo 2"/>
          <p:cNvSpPr>
            <a:spLocks noGrp="1"/>
          </p:cNvSpPr>
          <p:nvPr>
            <p:ph sz="quarter" idx="1"/>
          </p:nvPr>
        </p:nvSpPr>
        <p:spPr/>
        <p:txBody>
          <a:bodyPr>
            <a:normAutofit/>
          </a:bodyPr>
          <a:lstStyle/>
          <a:p>
            <a:r>
              <a:rPr lang="it-IT" dirty="0" smtClean="0">
                <a:solidFill>
                  <a:schemeClr val="tx1"/>
                </a:solidFill>
              </a:rPr>
              <a:t>I</a:t>
            </a:r>
          </a:p>
          <a:p>
            <a:r>
              <a:rPr lang="it-IT" dirty="0" smtClean="0">
                <a:solidFill>
                  <a:schemeClr val="tx1"/>
                </a:solidFill>
              </a:rPr>
              <a:t>OP-OS-CO-PA-IMM</a:t>
            </a:r>
          </a:p>
          <a:p>
            <a:r>
              <a:rPr lang="it-IT" dirty="0" smtClean="0">
                <a:solidFill>
                  <a:schemeClr val="tx1"/>
                </a:solidFill>
              </a:rPr>
              <a:t>II</a:t>
            </a:r>
          </a:p>
          <a:p>
            <a:r>
              <a:rPr lang="it-IT" dirty="0" smtClean="0">
                <a:solidFill>
                  <a:schemeClr val="tx1"/>
                </a:solidFill>
              </a:rPr>
              <a:t>CL-OS2-RT-RF-IS</a:t>
            </a:r>
          </a:p>
          <a:p>
            <a:r>
              <a:rPr lang="it-IT" dirty="0" smtClean="0">
                <a:solidFill>
                  <a:schemeClr val="tx1"/>
                </a:solidFill>
              </a:rPr>
              <a:t>III</a:t>
            </a:r>
          </a:p>
          <a:p>
            <a:r>
              <a:rPr lang="it-IT" dirty="0" smtClean="0">
                <a:solidFill>
                  <a:schemeClr val="tx1"/>
                </a:solidFill>
              </a:rPr>
              <a:t>SIL-SAG-RT-</a:t>
            </a:r>
            <a:r>
              <a:rPr lang="it-IT" dirty="0" smtClean="0">
                <a:solidFill>
                  <a:schemeClr val="tx1"/>
                </a:solidFill>
              </a:rPr>
              <a:t>PN</a:t>
            </a:r>
          </a:p>
          <a:p>
            <a:endParaRPr lang="it-IT" dirty="0"/>
          </a:p>
          <a:p>
            <a:pPr marL="0" indent="0">
              <a:buNone/>
            </a:pPr>
            <a:r>
              <a:rPr lang="it-IT" dirty="0" smtClean="0">
                <a:solidFill>
                  <a:schemeClr val="tx1"/>
                </a:solidFill>
              </a:rPr>
              <a:t>IL PAS TATTILE</a:t>
            </a:r>
            <a:endParaRPr lang="it-IT" dirty="0" smtClean="0">
              <a:solidFill>
                <a:schemeClr val="tx1"/>
              </a:solidFill>
            </a:endParaRPr>
          </a:p>
          <a:p>
            <a:endParaRPr lang="it-IT" dirty="0">
              <a:solidFill>
                <a:schemeClr val="tx1"/>
              </a:solidFill>
            </a:endParaRPr>
          </a:p>
        </p:txBody>
      </p:sp>
    </p:spTree>
    <p:extLst>
      <p:ext uri="{BB962C8B-B14F-4D97-AF65-F5344CB8AC3E}">
        <p14:creationId xmlns:p14="http://schemas.microsoft.com/office/powerpoint/2010/main" val="33986404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PAS BASIC</a:t>
            </a:r>
            <a:endParaRPr lang="it-IT" dirty="0"/>
          </a:p>
        </p:txBody>
      </p:sp>
      <p:sp>
        <p:nvSpPr>
          <p:cNvPr id="6" name="Sottotitolo 2"/>
          <p:cNvSpPr>
            <a:spLocks noGrp="1"/>
          </p:cNvSpPr>
          <p:nvPr>
            <p:ph sz="quarter" idx="1"/>
          </p:nvPr>
        </p:nvSpPr>
        <p:spPr/>
        <p:txBody>
          <a:bodyPr>
            <a:normAutofit/>
          </a:bodyPr>
          <a:lstStyle/>
          <a:p>
            <a:r>
              <a:rPr lang="it-IT" dirty="0" smtClean="0">
                <a:solidFill>
                  <a:schemeClr val="tx1"/>
                </a:solidFill>
              </a:rPr>
              <a:t>EMOZIONI-AZIONI-EMPATIA</a:t>
            </a:r>
          </a:p>
          <a:p>
            <a:r>
              <a:rPr lang="it-IT" dirty="0" smtClean="0">
                <a:solidFill>
                  <a:schemeClr val="tx1"/>
                </a:solidFill>
              </a:rPr>
              <a:t>IMPARARE A PREVENIRE LA VIOLENZA</a:t>
            </a:r>
          </a:p>
          <a:p>
            <a:r>
              <a:rPr lang="it-IT" dirty="0" smtClean="0">
                <a:solidFill>
                  <a:schemeClr val="tx1"/>
                </a:solidFill>
              </a:rPr>
              <a:t>IMPARARE A FARE DOMANDE PER LA COMPRENSIONE DEL TESTO</a:t>
            </a:r>
          </a:p>
          <a:p>
            <a:r>
              <a:rPr lang="it-IT" dirty="0" smtClean="0">
                <a:solidFill>
                  <a:schemeClr val="tx1"/>
                </a:solidFill>
              </a:rPr>
              <a:t>CONFRONTA E SCOPRI L’ASSURDO</a:t>
            </a:r>
          </a:p>
          <a:p>
            <a:endParaRPr lang="it-IT" dirty="0">
              <a:solidFill>
                <a:schemeClr val="tx1"/>
              </a:solidFill>
            </a:endParaRPr>
          </a:p>
        </p:txBody>
      </p:sp>
    </p:spTree>
    <p:extLst>
      <p:ext uri="{BB962C8B-B14F-4D97-AF65-F5344CB8AC3E}">
        <p14:creationId xmlns:p14="http://schemas.microsoft.com/office/powerpoint/2010/main" val="21768862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pensiero</a:t>
            </a:r>
            <a:endParaRPr lang="it-IT" dirty="0"/>
          </a:p>
        </p:txBody>
      </p:sp>
      <p:sp>
        <p:nvSpPr>
          <p:cNvPr id="6" name="Sottotitolo 2"/>
          <p:cNvSpPr>
            <a:spLocks noGrp="1"/>
          </p:cNvSpPr>
          <p:nvPr>
            <p:ph sz="quarter" idx="1"/>
          </p:nvPr>
        </p:nvSpPr>
        <p:spPr/>
        <p:txBody>
          <a:bodyPr>
            <a:normAutofit/>
          </a:bodyPr>
          <a:lstStyle/>
          <a:p>
            <a:pPr algn="l">
              <a:buFont typeface="Arial" pitchFamily="34" charset="0"/>
              <a:buChar char="•"/>
            </a:pPr>
            <a:r>
              <a:rPr lang="it-IT" dirty="0" smtClean="0">
                <a:solidFill>
                  <a:schemeClr val="tx1"/>
                </a:solidFill>
              </a:rPr>
              <a:t> Contro l’innatismo (NEUROCOSTRUTTIVISMO)</a:t>
            </a:r>
          </a:p>
          <a:p>
            <a:pPr algn="l">
              <a:buFont typeface="Arial" pitchFamily="34" charset="0"/>
              <a:buChar char="•"/>
            </a:pPr>
            <a:r>
              <a:rPr lang="it-IT" dirty="0" smtClean="0">
                <a:solidFill>
                  <a:schemeClr val="tx1"/>
                </a:solidFill>
              </a:rPr>
              <a:t> A favore della </a:t>
            </a:r>
            <a:r>
              <a:rPr lang="it-IT" b="1" dirty="0" smtClean="0">
                <a:solidFill>
                  <a:schemeClr val="tx1"/>
                </a:solidFill>
              </a:rPr>
              <a:t>modificabilità cognitiva </a:t>
            </a:r>
            <a:r>
              <a:rPr lang="it-IT" dirty="0" smtClean="0">
                <a:solidFill>
                  <a:schemeClr val="tx1"/>
                </a:solidFill>
              </a:rPr>
              <a:t>data dai geni e dall’ambiente in tutto l’arco della vita e non solo nel corso dell’età evolutiva</a:t>
            </a:r>
          </a:p>
          <a:p>
            <a:pPr algn="l">
              <a:buFont typeface="Arial" pitchFamily="34" charset="0"/>
              <a:buChar char="•"/>
            </a:pPr>
            <a:r>
              <a:rPr lang="it-IT" dirty="0" smtClean="0">
                <a:solidFill>
                  <a:schemeClr val="tx1"/>
                </a:solidFill>
              </a:rPr>
              <a:t> Ruolo fondamentale la MEDIAZIONE SOCIALE: l’apprendimento non ha luogo dall’esperienza diretta agli stimoli quanto attraverso l’azione del mediatore</a:t>
            </a:r>
          </a:p>
          <a:p>
            <a:pPr>
              <a:buFont typeface="Arial" pitchFamily="34" charset="0"/>
              <a:buChar char="•"/>
            </a:pPr>
            <a:r>
              <a:rPr lang="it-IT" dirty="0"/>
              <a:t> si ottiene modificabilità cognitiva se si trasforma lo studente da essere passivo e dipendente dal contesto di riferimento a essere attivo, autonomo e indipendente</a:t>
            </a:r>
          </a:p>
          <a:p>
            <a:pPr algn="l">
              <a:buFont typeface="Arial" pitchFamily="34" charset="0"/>
              <a:buChar char="•"/>
            </a:pPr>
            <a:endParaRPr lang="it-IT"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idx="1"/>
          </p:nvPr>
        </p:nvSpPr>
        <p:spPr/>
        <p:txBody>
          <a:bodyPr>
            <a:normAutofit/>
          </a:bodyPr>
          <a:lstStyle/>
          <a:p>
            <a:r>
              <a:rPr lang="it-IT" dirty="0" smtClean="0"/>
              <a:t>Scuola primaria </a:t>
            </a:r>
          </a:p>
          <a:p>
            <a:r>
              <a:rPr lang="it-IT" dirty="0" smtClean="0"/>
              <a:t>Forti difficoltà di acquisizione della letto scrittura</a:t>
            </a:r>
          </a:p>
          <a:p>
            <a:r>
              <a:rPr lang="it-IT" dirty="0" smtClean="0"/>
              <a:t>Viene segnalata dalle insegnanti</a:t>
            </a:r>
          </a:p>
          <a:p>
            <a:r>
              <a:rPr lang="it-IT" dirty="0" smtClean="0"/>
              <a:t>Valutazione </a:t>
            </a:r>
            <a:r>
              <a:rPr lang="it-IT" dirty="0"/>
              <a:t>in cl. 4, ripetuta all’ingresso della sc. Secondaria di primo </a:t>
            </a:r>
            <a:r>
              <a:rPr lang="it-IT" dirty="0" smtClean="0"/>
              <a:t>grado QI 91</a:t>
            </a:r>
          </a:p>
          <a:p>
            <a:pPr lvl="1"/>
            <a:r>
              <a:rPr lang="it-IT" dirty="0" smtClean="0"/>
              <a:t>CV 95</a:t>
            </a:r>
          </a:p>
          <a:p>
            <a:pPr lvl="1"/>
            <a:r>
              <a:rPr lang="it-IT" dirty="0" smtClean="0"/>
              <a:t>OP 91</a:t>
            </a:r>
          </a:p>
          <a:p>
            <a:pPr lvl="1"/>
            <a:r>
              <a:rPr lang="it-IT" dirty="0" smtClean="0"/>
              <a:t>ML 88</a:t>
            </a:r>
          </a:p>
          <a:p>
            <a:pPr lvl="1"/>
            <a:r>
              <a:rPr lang="it-IT" dirty="0" smtClean="0"/>
              <a:t>VE 109</a:t>
            </a:r>
            <a:endParaRPr lang="it-IT" dirty="0"/>
          </a:p>
        </p:txBody>
      </p:sp>
    </p:spTree>
    <p:extLst>
      <p:ext uri="{BB962C8B-B14F-4D97-AF65-F5344CB8AC3E}">
        <p14:creationId xmlns:p14="http://schemas.microsoft.com/office/powerpoint/2010/main" val="2229409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idx="1"/>
          </p:nvPr>
        </p:nvSpPr>
        <p:spPr/>
        <p:txBody>
          <a:bodyPr>
            <a:normAutofit/>
          </a:bodyPr>
          <a:lstStyle/>
          <a:p>
            <a:r>
              <a:rPr lang="it-IT" dirty="0" smtClean="0"/>
              <a:t>APPRENDIMENTI</a:t>
            </a:r>
          </a:p>
          <a:p>
            <a:pPr lvl="1"/>
            <a:r>
              <a:rPr lang="it-IT" dirty="0" smtClean="0"/>
              <a:t>DISLESSIA</a:t>
            </a:r>
          </a:p>
          <a:p>
            <a:pPr lvl="1"/>
            <a:r>
              <a:rPr lang="it-IT" dirty="0" smtClean="0"/>
              <a:t>DISORTOGRAFIA</a:t>
            </a:r>
          </a:p>
          <a:p>
            <a:pPr lvl="1"/>
            <a:r>
              <a:rPr lang="it-IT" dirty="0" smtClean="0"/>
              <a:t>DIFFICOLTA’ MARCATE IN RAGIONAMENTO ARITMETICO </a:t>
            </a:r>
            <a:endParaRPr lang="it-IT" dirty="0"/>
          </a:p>
        </p:txBody>
      </p:sp>
    </p:spTree>
    <p:extLst>
      <p:ext uri="{BB962C8B-B14F-4D97-AF65-F5344CB8AC3E}">
        <p14:creationId xmlns:p14="http://schemas.microsoft.com/office/powerpoint/2010/main" val="195917994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idx="1"/>
          </p:nvPr>
        </p:nvSpPr>
        <p:spPr/>
        <p:txBody>
          <a:bodyPr>
            <a:normAutofit/>
          </a:bodyPr>
          <a:lstStyle/>
          <a:p>
            <a:r>
              <a:rPr lang="it-IT" dirty="0" smtClean="0"/>
              <a:t>PRESA IN CARICO</a:t>
            </a:r>
          </a:p>
          <a:p>
            <a:r>
              <a:rPr lang="it-IT" dirty="0" smtClean="0"/>
              <a:t>PROGRAMMA DI ARRICCHIMENTO STRUMENTALE FEUERSTEIN 9 MESI + 9 MESI</a:t>
            </a:r>
          </a:p>
          <a:p>
            <a:r>
              <a:rPr lang="it-IT" dirty="0" smtClean="0"/>
              <a:t>LAVORO SULLA METACOGNIZIONE</a:t>
            </a:r>
            <a:endParaRPr lang="it-IT" dirty="0"/>
          </a:p>
        </p:txBody>
      </p:sp>
    </p:spTree>
    <p:extLst>
      <p:ext uri="{BB962C8B-B14F-4D97-AF65-F5344CB8AC3E}">
        <p14:creationId xmlns:p14="http://schemas.microsoft.com/office/powerpoint/2010/main" val="29691824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idx="1"/>
          </p:nvPr>
        </p:nvSpPr>
        <p:spPr/>
        <p:txBody>
          <a:bodyPr>
            <a:normAutofit/>
          </a:bodyPr>
          <a:lstStyle/>
          <a:p>
            <a:r>
              <a:rPr lang="it-IT" dirty="0" smtClean="0"/>
              <a:t>Valutazione in cl. 4, ripetuta all’ingresso della sc. Viene rivalutata in classe terza sc. Secondaria di primo grado</a:t>
            </a:r>
          </a:p>
          <a:p>
            <a:pPr lvl="1"/>
            <a:r>
              <a:rPr lang="it-IT" dirty="0" smtClean="0"/>
              <a:t>QI 91</a:t>
            </a:r>
            <a:r>
              <a:rPr lang="it-IT" dirty="0" smtClean="0">
                <a:sym typeface="Wingdings"/>
              </a:rPr>
              <a:t> 124</a:t>
            </a:r>
            <a:endParaRPr lang="it-IT" dirty="0" smtClean="0"/>
          </a:p>
          <a:p>
            <a:pPr lvl="1"/>
            <a:r>
              <a:rPr lang="it-IT" dirty="0" smtClean="0"/>
              <a:t>CV 95 </a:t>
            </a:r>
            <a:r>
              <a:rPr lang="it-IT" dirty="0" smtClean="0">
                <a:sym typeface="Wingdings"/>
              </a:rPr>
              <a:t>132</a:t>
            </a:r>
            <a:endParaRPr lang="it-IT" dirty="0" smtClean="0"/>
          </a:p>
          <a:p>
            <a:pPr lvl="1"/>
            <a:r>
              <a:rPr lang="it-IT" dirty="0" smtClean="0"/>
              <a:t>OP 91</a:t>
            </a:r>
            <a:r>
              <a:rPr lang="it-IT" dirty="0" smtClean="0">
                <a:sym typeface="Wingdings"/>
              </a:rPr>
              <a:t> 119</a:t>
            </a:r>
            <a:endParaRPr lang="it-IT" dirty="0" smtClean="0"/>
          </a:p>
          <a:p>
            <a:pPr lvl="1"/>
            <a:r>
              <a:rPr lang="it-IT" dirty="0" smtClean="0"/>
              <a:t>ML 88 </a:t>
            </a:r>
            <a:r>
              <a:rPr lang="it-IT" dirty="0" smtClean="0">
                <a:sym typeface="Wingdings"/>
              </a:rPr>
              <a:t>91</a:t>
            </a:r>
            <a:endParaRPr lang="it-IT" dirty="0" smtClean="0"/>
          </a:p>
          <a:p>
            <a:pPr lvl="1"/>
            <a:r>
              <a:rPr lang="it-IT" dirty="0" smtClean="0"/>
              <a:t>VE 109 </a:t>
            </a:r>
            <a:r>
              <a:rPr lang="it-IT" dirty="0" smtClean="0">
                <a:sym typeface="Wingdings"/>
              </a:rPr>
              <a:t> 121</a:t>
            </a:r>
          </a:p>
          <a:p>
            <a:pPr lvl="1"/>
            <a:endParaRPr lang="it-IT" dirty="0">
              <a:sym typeface="Wingdings"/>
            </a:endParaRPr>
          </a:p>
          <a:p>
            <a:pPr lvl="1"/>
            <a:r>
              <a:rPr lang="it-IT" dirty="0" smtClean="0">
                <a:sym typeface="Wingdings"/>
              </a:rPr>
              <a:t>Apprendimenti tutti nella media per età</a:t>
            </a:r>
            <a:endParaRPr lang="it-IT" dirty="0"/>
          </a:p>
        </p:txBody>
      </p:sp>
    </p:spTree>
    <p:extLst>
      <p:ext uri="{BB962C8B-B14F-4D97-AF65-F5344CB8AC3E}">
        <p14:creationId xmlns:p14="http://schemas.microsoft.com/office/powerpoint/2010/main" val="121363660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sz="quarter" idx="1"/>
          </p:nvPr>
        </p:nvSpPr>
        <p:spPr/>
        <p:txBody>
          <a:bodyPr>
            <a:normAutofit/>
          </a:bodyPr>
          <a:lstStyle/>
          <a:p>
            <a:pPr marL="82296" indent="0">
              <a:buNone/>
            </a:pPr>
            <a:r>
              <a:rPr lang="it-IT" dirty="0" smtClean="0"/>
              <a:t>‘Non è un miracolo, ho solo trovato IL CORAGGIO DI ESSERE IO’</a:t>
            </a:r>
          </a:p>
          <a:p>
            <a:pPr marL="82296" indent="0">
              <a:buNone/>
            </a:pPr>
            <a:endParaRPr lang="it-IT" dirty="0"/>
          </a:p>
          <a:p>
            <a:pPr marL="82296" indent="0">
              <a:buNone/>
            </a:pPr>
            <a:r>
              <a:rPr lang="it-IT" dirty="0" smtClean="0"/>
              <a:t>NON è UNO STRUMENTO, BASTA SOMMINISTRARLO E FA TUTTO DA SE…</a:t>
            </a:r>
          </a:p>
          <a:p>
            <a:pPr marL="82296" indent="0">
              <a:buNone/>
            </a:pPr>
            <a:r>
              <a:rPr lang="it-IT" dirty="0" smtClean="0"/>
              <a:t>DIPENDE TUTTO DAL MEDIATORE E DALL’AMBIENTE MEDIATO CHE RIESCE A STRUTTURARE</a:t>
            </a:r>
            <a:endParaRPr lang="it-IT" dirty="0"/>
          </a:p>
        </p:txBody>
      </p:sp>
    </p:spTree>
    <p:extLst>
      <p:ext uri="{BB962C8B-B14F-4D97-AF65-F5344CB8AC3E}">
        <p14:creationId xmlns:p14="http://schemas.microsoft.com/office/powerpoint/2010/main" val="87378738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sz="quarter" idx="1"/>
          </p:nvPr>
        </p:nvSpPr>
        <p:spPr/>
        <p:txBody>
          <a:bodyPr>
            <a:normAutofit/>
          </a:bodyPr>
          <a:lstStyle/>
          <a:p>
            <a:pPr marL="82296" indent="0">
              <a:buNone/>
            </a:pPr>
            <a:r>
              <a:rPr lang="it-IT" dirty="0" smtClean="0"/>
              <a:t>RIUSCIAMO A MODIFICARE SOLO SE RIUSCIAMO A MODIFICARCI</a:t>
            </a:r>
          </a:p>
          <a:p>
            <a:pPr marL="82296" indent="0">
              <a:buNone/>
            </a:pPr>
            <a:endParaRPr lang="it-IT" dirty="0"/>
          </a:p>
          <a:p>
            <a:pPr marL="82296" indent="0">
              <a:buNone/>
            </a:pPr>
            <a:r>
              <a:rPr lang="it-IT" dirty="0" smtClean="0"/>
              <a:t>SENZA PAURA DI COMMETTERE ERRORI MA CON LA CONSAPEVOLEZZA DI APPORVI RIMEDIO</a:t>
            </a:r>
            <a:endParaRPr lang="it-IT" dirty="0"/>
          </a:p>
        </p:txBody>
      </p:sp>
    </p:spTree>
    <p:extLst>
      <p:ext uri="{BB962C8B-B14F-4D97-AF65-F5344CB8AC3E}">
        <p14:creationId xmlns:p14="http://schemas.microsoft.com/office/powerpoint/2010/main" val="5493175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CASO CLINICO C</a:t>
            </a:r>
            <a:endParaRPr lang="it-IT" dirty="0"/>
          </a:p>
        </p:txBody>
      </p:sp>
      <p:sp>
        <p:nvSpPr>
          <p:cNvPr id="3" name="Segnaposto contenuto 2"/>
          <p:cNvSpPr>
            <a:spLocks noGrp="1"/>
          </p:cNvSpPr>
          <p:nvPr>
            <p:ph sz="quarter" idx="1"/>
          </p:nvPr>
        </p:nvSpPr>
        <p:spPr/>
        <p:txBody>
          <a:bodyPr>
            <a:normAutofit/>
          </a:bodyPr>
          <a:lstStyle/>
          <a:p>
            <a:r>
              <a:rPr lang="it-IT" dirty="0" smtClean="0"/>
              <a:t>Fermiamoci a riflettere…cosa è successo?</a:t>
            </a:r>
          </a:p>
          <a:p>
            <a:endParaRPr lang="it-IT" dirty="0"/>
          </a:p>
          <a:p>
            <a:r>
              <a:rPr lang="it-IT" dirty="0" smtClean="0"/>
              <a:t>‘ti ringrazio, ho finalmente capito chi sono. Da sola ce la posso fare, non ho bisogno di aiuti. E da quando anche la mia famiglia lo ha accettato improvvisamente anche i voti sono aumentati. Ho scelto da sola la scuola che volevo fare, ho commesso un errore e l’ho risolto senza paura’</a:t>
            </a:r>
            <a:endParaRPr lang="it-IT" dirty="0"/>
          </a:p>
        </p:txBody>
      </p:sp>
      <p:sp>
        <p:nvSpPr>
          <p:cNvPr id="4" name="CasellaDiTesto 3"/>
          <p:cNvSpPr txBox="1"/>
          <p:nvPr/>
        </p:nvSpPr>
        <p:spPr>
          <a:xfrm>
            <a:off x="3827513" y="5706428"/>
            <a:ext cx="4134628" cy="646331"/>
          </a:xfrm>
          <a:prstGeom prst="rect">
            <a:avLst/>
          </a:prstGeom>
          <a:noFill/>
        </p:spPr>
        <p:txBody>
          <a:bodyPr wrap="none" rtlCol="0">
            <a:spAutoFit/>
          </a:bodyPr>
          <a:lstStyle/>
          <a:p>
            <a:r>
              <a:rPr lang="it-IT" dirty="0">
                <a:hlinkClick r:id="rId2"/>
              </a:rPr>
              <a:t>http://feuerstein.sea.unife.it/login/</a:t>
            </a:r>
            <a:r>
              <a:rPr lang="it-IT" dirty="0" smtClean="0">
                <a:hlinkClick r:id="rId2"/>
              </a:rPr>
              <a:t>index.php</a:t>
            </a:r>
            <a:endParaRPr lang="it-IT" dirty="0" smtClean="0"/>
          </a:p>
          <a:p>
            <a:endParaRPr lang="it-IT" dirty="0"/>
          </a:p>
        </p:txBody>
      </p:sp>
    </p:spTree>
    <p:extLst>
      <p:ext uri="{BB962C8B-B14F-4D97-AF65-F5344CB8AC3E}">
        <p14:creationId xmlns:p14="http://schemas.microsoft.com/office/powerpoint/2010/main" val="39385598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p.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7680" t="-2280" r="16014" b="1498"/>
          <a:stretch/>
        </p:blipFill>
        <p:spPr>
          <a:xfrm rot="5400000">
            <a:off x="3089920" y="1022648"/>
            <a:ext cx="5930900" cy="4406900"/>
          </a:xfrm>
        </p:spPr>
      </p:pic>
      <p:pic>
        <p:nvPicPr>
          <p:cNvPr id="5" name="Segnaposto contenuto 4" descr="samuele op.jpg"/>
          <p:cNvPicPr>
            <a:picLocks noChangeAspect="1"/>
          </p:cNvPicPr>
          <p:nvPr/>
        </p:nvPicPr>
        <p:blipFill rotWithShape="1">
          <a:blip r:embed="rId3" cstate="print">
            <a:extLst>
              <a:ext uri="{28A0092B-C50C-407E-A947-70E740481C1C}">
                <a14:useLocalDpi xmlns:a14="http://schemas.microsoft.com/office/drawing/2010/main" val="0"/>
              </a:ext>
            </a:extLst>
          </a:blip>
          <a:srcRect l="4063" r="32188" b="-1667"/>
          <a:stretch/>
        </p:blipFill>
        <p:spPr>
          <a:xfrm rot="5400000">
            <a:off x="-827112" y="1411288"/>
            <a:ext cx="5181600" cy="3168352"/>
          </a:xfrm>
          <a:prstGeom prst="rect">
            <a:avLst/>
          </a:prstGeom>
        </p:spPr>
      </p:pic>
    </p:spTree>
    <p:extLst>
      <p:ext uri="{BB962C8B-B14F-4D97-AF65-F5344CB8AC3E}">
        <p14:creationId xmlns:p14="http://schemas.microsoft.com/office/powerpoint/2010/main" val="1318656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tattile banana arancio.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4219" t="1112" r="2188" b="1"/>
          <a:stretch/>
        </p:blipFill>
        <p:spPr>
          <a:xfrm>
            <a:off x="1763688" y="1628800"/>
            <a:ext cx="6794500" cy="4521200"/>
          </a:xfrm>
        </p:spPr>
      </p:pic>
    </p:spTree>
    <p:extLst>
      <p:ext uri="{BB962C8B-B14F-4D97-AF65-F5344CB8AC3E}">
        <p14:creationId xmlns:p14="http://schemas.microsoft.com/office/powerpoint/2010/main" val="129306929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ara teschi.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3693" t="-2279" r="16993" b="1497"/>
          <a:stretch/>
        </p:blipFill>
        <p:spPr>
          <a:xfrm rot="5400000">
            <a:off x="2382168" y="794296"/>
            <a:ext cx="4610100" cy="4406900"/>
          </a:xfrm>
        </p:spPr>
      </p:pic>
    </p:spTree>
    <p:extLst>
      <p:ext uri="{BB962C8B-B14F-4D97-AF65-F5344CB8AC3E}">
        <p14:creationId xmlns:p14="http://schemas.microsoft.com/office/powerpoint/2010/main" val="363214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PAG 4 VALIGIA.jpg"/>
          <p:cNvPicPr>
            <a:picLocks noGrp="1" noChangeAspect="1"/>
          </p:cNvPicPr>
          <p:nvPr>
            <p:ph sz="quarter" idx="1"/>
          </p:nvPr>
        </p:nvPicPr>
        <p:blipFill>
          <a:blip r:embed="rId2">
            <a:extLst>
              <a:ext uri="{28A0092B-C50C-407E-A947-70E740481C1C}">
                <a14:useLocalDpi xmlns:a14="http://schemas.microsoft.com/office/drawing/2010/main" val="0"/>
              </a:ext>
            </a:extLst>
          </a:blip>
          <a:srcRect l="-67606" r="-67606"/>
          <a:stretch>
            <a:fillRect/>
          </a:stretch>
        </p:blipFill>
        <p:spPr>
          <a:xfrm>
            <a:off x="-614104" y="548679"/>
            <a:ext cx="11162768" cy="6015685"/>
          </a:xfrm>
        </p:spPr>
      </p:pic>
    </p:spTree>
    <p:extLst>
      <p:ext uri="{BB962C8B-B14F-4D97-AF65-F5344CB8AC3E}">
        <p14:creationId xmlns:p14="http://schemas.microsoft.com/office/powerpoint/2010/main" val="1425228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ara teschi.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3693" t="-2279" r="16993" b="1497"/>
          <a:stretch/>
        </p:blipFill>
        <p:spPr>
          <a:xfrm rot="5400000">
            <a:off x="2382168" y="794296"/>
            <a:ext cx="4610100" cy="4406900"/>
          </a:xfrm>
        </p:spPr>
      </p:pic>
    </p:spTree>
    <p:extLst>
      <p:ext uri="{BB962C8B-B14F-4D97-AF65-F5344CB8AC3E}">
        <p14:creationId xmlns:p14="http://schemas.microsoft.com/office/powerpoint/2010/main" val="1892396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tattile banana arancio.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4219" t="1112" r="2188" b="1"/>
          <a:stretch/>
        </p:blipFill>
        <p:spPr>
          <a:xfrm>
            <a:off x="1403648" y="1124744"/>
            <a:ext cx="6794500" cy="4521200"/>
          </a:xfrm>
        </p:spPr>
      </p:pic>
    </p:spTree>
    <p:extLst>
      <p:ext uri="{BB962C8B-B14F-4D97-AF65-F5344CB8AC3E}">
        <p14:creationId xmlns:p14="http://schemas.microsoft.com/office/powerpoint/2010/main" val="12930692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IMG-20151002-WA0002.jpg"/>
          <p:cNvPicPr>
            <a:picLocks noGrp="1" noChangeAspect="1"/>
          </p:cNvPicPr>
          <p:nvPr>
            <p:ph sz="quarter" idx="1"/>
          </p:nvPr>
        </p:nvPicPr>
        <p:blipFill>
          <a:blip r:embed="rId2">
            <a:extLst>
              <a:ext uri="{28A0092B-C50C-407E-A947-70E740481C1C}">
                <a14:useLocalDpi xmlns:a14="http://schemas.microsoft.com/office/drawing/2010/main" val="0"/>
              </a:ext>
            </a:extLst>
          </a:blip>
          <a:srcRect t="10784" b="10784"/>
          <a:stretch>
            <a:fillRect/>
          </a:stretch>
        </p:blipFill>
        <p:spPr>
          <a:xfrm>
            <a:off x="251520" y="188640"/>
            <a:ext cx="4039649" cy="2376264"/>
          </a:xfrm>
        </p:spPr>
      </p:pic>
      <p:pic>
        <p:nvPicPr>
          <p:cNvPr id="4" name="Immagine 3" descr="IMG-20150925-WA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51312" y="1121296"/>
            <a:ext cx="4114800" cy="6858000"/>
          </a:xfrm>
          <a:prstGeom prst="rect">
            <a:avLst/>
          </a:prstGeom>
        </p:spPr>
      </p:pic>
    </p:spTree>
    <p:extLst>
      <p:ext uri="{BB962C8B-B14F-4D97-AF65-F5344CB8AC3E}">
        <p14:creationId xmlns:p14="http://schemas.microsoft.com/office/powerpoint/2010/main" val="337021423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20151229_204732.jpg"/>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4738" t="-2278" r="16340" b="-1118"/>
          <a:stretch/>
        </p:blipFill>
        <p:spPr>
          <a:xfrm rot="5400000">
            <a:off x="1758950" y="1022350"/>
            <a:ext cx="6134100" cy="4521200"/>
          </a:xfrm>
        </p:spPr>
      </p:pic>
    </p:spTree>
    <p:extLst>
      <p:ext uri="{BB962C8B-B14F-4D97-AF65-F5344CB8AC3E}">
        <p14:creationId xmlns:p14="http://schemas.microsoft.com/office/powerpoint/2010/main" val="846484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23528" y="1484784"/>
            <a:ext cx="8676456" cy="2209150"/>
          </a:xfrm>
          <a:prstGeom prst="rect">
            <a:avLst/>
          </a:prstGeom>
        </p:spPr>
      </p:pic>
      <p:sp>
        <p:nvSpPr>
          <p:cNvPr id="4" name="CasellaDiTesto 3"/>
          <p:cNvSpPr txBox="1"/>
          <p:nvPr/>
        </p:nvSpPr>
        <p:spPr>
          <a:xfrm>
            <a:off x="2536823" y="4653136"/>
            <a:ext cx="4004897" cy="1200329"/>
          </a:xfrm>
          <a:prstGeom prst="rect">
            <a:avLst/>
          </a:prstGeom>
          <a:noFill/>
        </p:spPr>
        <p:txBody>
          <a:bodyPr wrap="none" rtlCol="0">
            <a:spAutoFit/>
          </a:bodyPr>
          <a:lstStyle/>
          <a:p>
            <a:pPr algn="ctr"/>
            <a:r>
              <a:rPr lang="it-IT" sz="3600" dirty="0" smtClean="0"/>
              <a:t>Grazie per l’attenzione</a:t>
            </a:r>
          </a:p>
          <a:p>
            <a:pPr algn="ctr"/>
            <a:endParaRPr lang="it-IT" sz="3600" dirty="0"/>
          </a:p>
        </p:txBody>
      </p:sp>
    </p:spTree>
    <p:extLst>
      <p:ext uri="{BB962C8B-B14F-4D97-AF65-F5344CB8AC3E}">
        <p14:creationId xmlns:p14="http://schemas.microsoft.com/office/powerpoint/2010/main" val="1353000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CONTATTI</a:t>
            </a:r>
            <a:endParaRPr lang="it-IT" dirty="0"/>
          </a:p>
        </p:txBody>
      </p:sp>
      <p:sp>
        <p:nvSpPr>
          <p:cNvPr id="6" name="Sottotitolo 2"/>
          <p:cNvSpPr>
            <a:spLocks noGrp="1"/>
          </p:cNvSpPr>
          <p:nvPr>
            <p:ph sz="quarter" idx="1"/>
          </p:nvPr>
        </p:nvSpPr>
        <p:spPr/>
        <p:txBody>
          <a:bodyPr>
            <a:norm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smtClean="0">
              <a:solidFill>
                <a:srgbClr val="000000"/>
              </a:solidFill>
              <a:hlinkClick r:id="rId2"/>
            </a:endParaRPr>
          </a:p>
          <a:p>
            <a:pPr marL="0"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hlinkClick r:id="rId2"/>
              </a:rPr>
              <a:t>www.ctscremona.it</a:t>
            </a:r>
            <a:r>
              <a:rPr lang="it-IT" dirty="0" smtClean="0">
                <a:solidFill>
                  <a:srgbClr val="000000"/>
                </a:solidFill>
              </a:rPr>
              <a:t> 	</a:t>
            </a:r>
            <a:endParaRPr lang="it-IT" dirty="0" smtClean="0">
              <a:solidFill>
                <a:srgbClr val="000000"/>
              </a:solidFill>
              <a:hlinkClick r:id="rId3"/>
            </a:endParaRPr>
          </a:p>
          <a:p>
            <a:pPr marL="0"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hlinkClick r:id="rId4"/>
              </a:rPr>
              <a:t>www.fattoreinclusione.it</a:t>
            </a:r>
            <a:endParaRPr lang="it-IT" dirty="0" smtClean="0">
              <a:solidFill>
                <a:srgbClr val="000000"/>
              </a:solidFill>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solidFill>
                <a:srgbClr val="000000"/>
              </a:solidFill>
              <a:latin typeface="Futura" charset="0"/>
              <a:hlinkClick r:id="rId5"/>
            </a:endParaRPr>
          </a:p>
          <a:p>
            <a:pPr marL="0"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a:solidFill>
                  <a:srgbClr val="000000"/>
                </a:solidFill>
                <a:hlinkClick r:id="rId5"/>
              </a:rPr>
              <a:t>eleonora@ctscremona.it</a:t>
            </a:r>
            <a:r>
              <a:rPr lang="it-IT" dirty="0">
                <a:solidFill>
                  <a:srgbClr val="000000"/>
                </a:solidFill>
              </a:rPr>
              <a:t>  </a:t>
            </a:r>
          </a:p>
          <a:p>
            <a:pPr marL="0"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a:solidFill>
                  <a:srgbClr val="000000"/>
                </a:solidFill>
              </a:rPr>
              <a:t>+ 39 328 682 1574</a:t>
            </a:r>
          </a:p>
          <a:p>
            <a:pPr marL="0"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a:solidFill>
                  <a:srgbClr val="000000"/>
                </a:solidFill>
              </a:rPr>
              <a:t>+39 340 517 3660</a:t>
            </a:r>
          </a:p>
          <a:p>
            <a:pPr marL="0"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a:solidFill>
                  <a:srgbClr val="000000"/>
                </a:solidFill>
                <a:latin typeface="Futura" charset="0"/>
              </a:rPr>
              <a:t> </a:t>
            </a:r>
          </a:p>
        </p:txBody>
      </p:sp>
    </p:spTree>
    <p:extLst>
      <p:ext uri="{BB962C8B-B14F-4D97-AF65-F5344CB8AC3E}">
        <p14:creationId xmlns:p14="http://schemas.microsoft.com/office/powerpoint/2010/main" val="7859309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lgn="l">
              <a:buNone/>
            </a:pPr>
            <a:r>
              <a:rPr lang="it-IT" dirty="0" smtClean="0">
                <a:solidFill>
                  <a:schemeClr val="tx1"/>
                </a:solidFill>
              </a:rPr>
              <a:t>È COLUI CHE SI INTERPONE TRA</a:t>
            </a:r>
          </a:p>
          <a:p>
            <a:pPr marL="0" indent="0" algn="l">
              <a:buNone/>
            </a:pPr>
            <a:endParaRPr lang="it-IT" dirty="0" smtClean="0">
              <a:solidFill>
                <a:schemeClr val="tx1"/>
              </a:solidFill>
            </a:endParaRPr>
          </a:p>
        </p:txBody>
      </p:sp>
      <p:pic>
        <p:nvPicPr>
          <p:cNvPr id="3" name="Immagine 2"/>
          <p:cNvPicPr>
            <a:picLocks noChangeAspect="1"/>
          </p:cNvPicPr>
          <p:nvPr/>
        </p:nvPicPr>
        <p:blipFill>
          <a:blip r:embed="rId2"/>
          <a:stretch>
            <a:fillRect/>
          </a:stretch>
        </p:blipFill>
        <p:spPr>
          <a:xfrm>
            <a:off x="1410444" y="2567132"/>
            <a:ext cx="5825852" cy="2086004"/>
          </a:xfrm>
          <a:prstGeom prst="rect">
            <a:avLst/>
          </a:prstGeom>
        </p:spPr>
      </p:pic>
    </p:spTree>
    <p:extLst>
      <p:ext uri="{BB962C8B-B14F-4D97-AF65-F5344CB8AC3E}">
        <p14:creationId xmlns:p14="http://schemas.microsoft.com/office/powerpoint/2010/main" val="36339974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lgn="l">
              <a:buNone/>
            </a:pPr>
            <a:endParaRPr lang="it-IT" dirty="0" smtClean="0">
              <a:solidFill>
                <a:schemeClr val="tx1"/>
              </a:solidFill>
            </a:endParaRPr>
          </a:p>
          <a:p>
            <a:pPr marL="0" indent="0" algn="l">
              <a:buNone/>
            </a:pPr>
            <a:r>
              <a:rPr lang="it-IT" dirty="0" smtClean="0">
                <a:solidFill>
                  <a:schemeClr val="tx1"/>
                </a:solidFill>
              </a:rPr>
              <a:t>12 tipologie di comportamento del mediatore</a:t>
            </a:r>
          </a:p>
          <a:p>
            <a:pPr marL="0" indent="0">
              <a:buNone/>
            </a:pPr>
            <a:r>
              <a:rPr lang="it-IT" sz="2400" dirty="0" smtClean="0">
                <a:solidFill>
                  <a:schemeClr val="tx1"/>
                </a:solidFill>
              </a:rPr>
              <a:t>1. INTENZIONALITÀ E RECIPROCITÀ</a:t>
            </a:r>
          </a:p>
          <a:p>
            <a:r>
              <a:rPr lang="it-IT" sz="2400" dirty="0" smtClean="0">
                <a:solidFill>
                  <a:schemeClr val="tx1"/>
                </a:solidFill>
              </a:rPr>
              <a:t>esplicita gli obiettivi</a:t>
            </a:r>
          </a:p>
          <a:p>
            <a:r>
              <a:rPr lang="it-IT" sz="2400" dirty="0" smtClean="0">
                <a:solidFill>
                  <a:schemeClr val="tx1"/>
                </a:solidFill>
              </a:rPr>
              <a:t>crea e conserva una atmosfera propizia all’apprendimento</a:t>
            </a:r>
          </a:p>
          <a:p>
            <a:r>
              <a:rPr lang="it-IT" sz="2400" dirty="0" smtClean="0">
                <a:solidFill>
                  <a:schemeClr val="tx1"/>
                </a:solidFill>
              </a:rPr>
              <a:t>stimola l’interesse e la motivazione</a:t>
            </a:r>
          </a:p>
          <a:p>
            <a:r>
              <a:rPr lang="it-IT" sz="2400" dirty="0" smtClean="0">
                <a:solidFill>
                  <a:schemeClr val="tx1"/>
                </a:solidFill>
              </a:rPr>
              <a:t>ascolta specialmente i soggetti lenti e passivi</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mediatore</a:t>
            </a:r>
            <a:endParaRPr lang="it-IT" dirty="0"/>
          </a:p>
        </p:txBody>
      </p:sp>
      <p:sp>
        <p:nvSpPr>
          <p:cNvPr id="6" name="Sottotitolo 2"/>
          <p:cNvSpPr>
            <a:spLocks noGrp="1"/>
          </p:cNvSpPr>
          <p:nvPr>
            <p:ph sz="quarter" idx="1"/>
          </p:nvPr>
        </p:nvSpPr>
        <p:spPr/>
        <p:txBody>
          <a:bodyPr>
            <a:normAutofit/>
          </a:bodyPr>
          <a:lstStyle/>
          <a:p>
            <a:pPr marL="0" indent="0">
              <a:buNone/>
            </a:pPr>
            <a:r>
              <a:rPr lang="it-IT" sz="2400" dirty="0" smtClean="0">
                <a:solidFill>
                  <a:schemeClr val="tx1"/>
                </a:solidFill>
              </a:rPr>
              <a:t>2. TRASCENDENZA</a:t>
            </a:r>
          </a:p>
          <a:p>
            <a:r>
              <a:rPr lang="it-IT" sz="2400" dirty="0" smtClean="0">
                <a:solidFill>
                  <a:schemeClr val="tx1"/>
                </a:solidFill>
              </a:rPr>
              <a:t>stabilisce un legame tra l’argomento in essere, quelli passati e quelli futuri</a:t>
            </a:r>
          </a:p>
          <a:p>
            <a:r>
              <a:rPr lang="it-IT" sz="2400" dirty="0" smtClean="0">
                <a:solidFill>
                  <a:schemeClr val="tx1"/>
                </a:solidFill>
              </a:rPr>
              <a:t>insegna concetti e relazioni al di là dei bisogni della situazione in atto</a:t>
            </a:r>
          </a:p>
          <a:p>
            <a:r>
              <a:rPr lang="it-IT" sz="2400" dirty="0" smtClean="0">
                <a:solidFill>
                  <a:schemeClr val="tx1"/>
                </a:solidFill>
              </a:rPr>
              <a:t>cerca sempre generalizzazioni a partire da casi precisi per cogliere le regole generali</a:t>
            </a:r>
          </a:p>
        </p:txBody>
      </p:sp>
      <p:pic>
        <p:nvPicPr>
          <p:cNvPr id="5" name="Immagine 4" descr="OP-COPERTINA.jpg"/>
          <p:cNvPicPr>
            <a:picLocks noChangeAspect="1"/>
          </p:cNvPicPr>
          <p:nvPr/>
        </p:nvPicPr>
        <p:blipFill rotWithShape="1">
          <a:blip r:embed="rId2" cstate="print">
            <a:extLst>
              <a:ext uri="{28A0092B-C50C-407E-A947-70E740481C1C}">
                <a14:useLocalDpi xmlns:a14="http://schemas.microsoft.com/office/drawing/2010/main" val="0"/>
              </a:ext>
            </a:extLst>
          </a:blip>
          <a:srcRect l="24236" t="64075" r="10885" b="20370"/>
          <a:stretch/>
        </p:blipFill>
        <p:spPr>
          <a:xfrm>
            <a:off x="3036292" y="4869160"/>
            <a:ext cx="3263900" cy="1066800"/>
          </a:xfrm>
          <a:prstGeom prst="rect">
            <a:avLst/>
          </a:prstGeom>
        </p:spPr>
      </p:pic>
    </p:spTree>
    <p:extLst>
      <p:ext uri="{BB962C8B-B14F-4D97-AF65-F5344CB8AC3E}">
        <p14:creationId xmlns:p14="http://schemas.microsoft.com/office/powerpoint/2010/main" val="32614132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niverso">
  <a:themeElements>
    <a:clrScheme name="Univers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Universo">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niverso">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527</TotalTime>
  <Words>1961</Words>
  <Application>Microsoft Macintosh PowerPoint</Application>
  <PresentationFormat>Presentazione su schermo (4:3)</PresentationFormat>
  <Paragraphs>306</Paragraphs>
  <Slides>65</Slides>
  <Notes>0</Notes>
  <HiddenSlides>0</HiddenSlides>
  <MMClips>0</MMClips>
  <ScaleCrop>false</ScaleCrop>
  <HeadingPairs>
    <vt:vector size="4" baseType="variant">
      <vt:variant>
        <vt:lpstr>Tema</vt:lpstr>
      </vt:variant>
      <vt:variant>
        <vt:i4>1</vt:i4>
      </vt:variant>
      <vt:variant>
        <vt:lpstr>Titoli diapositive</vt:lpstr>
      </vt:variant>
      <vt:variant>
        <vt:i4>65</vt:i4>
      </vt:variant>
    </vt:vector>
  </HeadingPairs>
  <TitlesOfParts>
    <vt:vector size="66" baseType="lpstr">
      <vt:lpstr>Universo</vt:lpstr>
      <vt:lpstr>Il Programma di Arricchimento Strumentale  Reuven Feuerstein</vt:lpstr>
      <vt:lpstr>La storia</vt:lpstr>
      <vt:lpstr>Presentazione di PowerPoint</vt:lpstr>
      <vt:lpstr>Il metodo Feuerstein</vt:lpstr>
      <vt:lpstr>Il pensiero</vt:lpstr>
      <vt:lpstr>Presentazione di PowerPoint</vt:lpstr>
      <vt:lpstr>Il mediatore</vt:lpstr>
      <vt:lpstr>Il mediatore</vt:lpstr>
      <vt:lpstr>Il mediatore</vt:lpstr>
      <vt:lpstr>Il mediatore</vt:lpstr>
      <vt:lpstr>Il mediatore</vt:lpstr>
      <vt:lpstr>L’errore</vt:lpstr>
      <vt:lpstr>L’errore</vt:lpstr>
      <vt:lpstr>La competenza</vt:lpstr>
      <vt:lpstr>La competenza</vt:lpstr>
      <vt:lpstr>Il mediatore</vt:lpstr>
      <vt:lpstr>Il mediatore</vt:lpstr>
      <vt:lpstr>Il mediatore</vt:lpstr>
      <vt:lpstr>Il mediatore</vt:lpstr>
      <vt:lpstr>Il mediatore</vt:lpstr>
      <vt:lpstr>Il mediatore</vt:lpstr>
      <vt:lpstr>Il mediatore</vt:lpstr>
      <vt:lpstr>Il mediatore</vt:lpstr>
      <vt:lpstr>Il mediatore</vt:lpstr>
      <vt:lpstr>Il mediatore</vt:lpstr>
      <vt:lpstr>Il mediatore</vt:lpstr>
      <vt:lpstr>Il mediatore</vt:lpstr>
      <vt:lpstr>Il mediatore</vt:lpstr>
      <vt:lpstr>Il mediatore</vt:lpstr>
      <vt:lpstr>Il mediatore</vt:lpstr>
      <vt:lpstr>Presentazione di PowerPoint</vt:lpstr>
      <vt:lpstr>Presentazione di PowerPoint</vt:lpstr>
      <vt:lpstr>Presentazione di PowerPoint</vt:lpstr>
      <vt:lpstr>Presentazione di PowerPoint</vt:lpstr>
      <vt:lpstr>Il mediatore</vt:lpstr>
      <vt:lpstr>Obiettivo crescita</vt:lpstr>
      <vt:lpstr>Presentazione di PowerPoint</vt:lpstr>
      <vt:lpstr>Il mediatore</vt:lpstr>
      <vt:lpstr>Presupposti del metodo</vt:lpstr>
      <vt:lpstr>Presupposti del metodo</vt:lpstr>
      <vt:lpstr>Le funzioni cognitive</vt:lpstr>
      <vt:lpstr>Le funzioni cognitive in input</vt:lpstr>
      <vt:lpstr>Le funzioni cognitive in elaborazione</vt:lpstr>
      <vt:lpstr>Le funzioni cognitive in elaborazione</vt:lpstr>
      <vt:lpstr>Le funzioni cognitive in output</vt:lpstr>
      <vt:lpstr>Le funzioni cognitive in output</vt:lpstr>
      <vt:lpstr>OPERAZIONI MENTALI</vt:lpstr>
      <vt:lpstr>IL PAS </vt:lpstr>
      <vt:lpstr>IL PAS BASIC</vt:lpstr>
      <vt:lpstr>CASO CLINICO C</vt:lpstr>
      <vt:lpstr>CASO CLINICO C</vt:lpstr>
      <vt:lpstr>CASO CLINICO C</vt:lpstr>
      <vt:lpstr>CASO CLINICO C</vt:lpstr>
      <vt:lpstr>CASO CLINICO C</vt:lpstr>
      <vt:lpstr>CASO CLINICO C</vt:lpstr>
      <vt:lpstr>CASO CLINICO C</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CONTATTI</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feuerstein</dc:title>
  <dc:subject/>
  <dc:creator>Ferrari</dc:creator>
  <cp:keywords/>
  <dc:description/>
  <cp:lastModifiedBy>ELEONORA GROSSI</cp:lastModifiedBy>
  <cp:revision>37</cp:revision>
  <dcterms:created xsi:type="dcterms:W3CDTF">2014-05-06T20:12:12Z</dcterms:created>
  <dcterms:modified xsi:type="dcterms:W3CDTF">2016-02-05T12:05:14Z</dcterms:modified>
  <cp:category/>
</cp:coreProperties>
</file>